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7" r:id="rId1"/>
  </p:sldMasterIdLst>
  <p:notesMasterIdLst>
    <p:notesMasterId r:id="rId12"/>
  </p:notesMasterIdLst>
  <p:sldIdLst>
    <p:sldId id="256" r:id="rId2"/>
    <p:sldId id="292" r:id="rId3"/>
    <p:sldId id="302" r:id="rId4"/>
    <p:sldId id="288" r:id="rId5"/>
    <p:sldId id="260" r:id="rId6"/>
    <p:sldId id="268" r:id="rId7"/>
    <p:sldId id="300" r:id="rId8"/>
    <p:sldId id="301" r:id="rId9"/>
    <p:sldId id="303" r:id="rId10"/>
    <p:sldId id="28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4F33B-124D-7DCF-9ADD-C5821CBA9DC5}" v="60" dt="2025-07-23T21:01:23.864"/>
    <p1510:client id="{703ECF7C-B378-92A5-5973-E33559061613}" v="163" dt="2025-07-22T00:07:34.656"/>
    <p1510:client id="{ACFB2C21-190F-17C2-4384-0C7A0DA17DEE}" v="246" dt="2025-07-22T00:16:47.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61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39122-7D5A-4D02-B4A6-C3B304336D34}" type="datetimeFigureOut">
              <a:rPr lang="en-US" smtClean="0"/>
              <a:t>7/23/2025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3C053-BD61-48AE-A5DB-9539D955A6E4}" type="slidenum">
              <a:rPr lang="en-US" smtClean="0"/>
              <a:t>‹#›</a:t>
            </a:fld>
            <a:endParaRPr lang="en-US"/>
          </a:p>
        </p:txBody>
      </p:sp>
    </p:spTree>
    <p:extLst>
      <p:ext uri="{BB962C8B-B14F-4D97-AF65-F5344CB8AC3E}">
        <p14:creationId xmlns:p14="http://schemas.microsoft.com/office/powerpoint/2010/main" val="307669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13C053-BD61-48AE-A5DB-9539D955A6E4}" type="slidenum">
              <a:rPr lang="en-US" smtClean="0"/>
              <a:t>2</a:t>
            </a:fld>
            <a:endParaRPr lang="en-US"/>
          </a:p>
        </p:txBody>
      </p:sp>
    </p:spTree>
    <p:extLst>
      <p:ext uri="{BB962C8B-B14F-4D97-AF65-F5344CB8AC3E}">
        <p14:creationId xmlns:p14="http://schemas.microsoft.com/office/powerpoint/2010/main" val="265503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manager is modular and can be extended or replaced independently. This design supports scalability and experimentation with different models or chunking strategies.</a:t>
            </a:r>
          </a:p>
          <a:p>
            <a:r>
              <a:rPr lang="en-US" dirty="0"/>
              <a:t>Verba’s architecture is optimized for semantic search and grounded generation.</a:t>
            </a:r>
          </a:p>
          <a:p>
            <a:r>
              <a:rPr lang="en-US" dirty="0"/>
              <a:t>The pipeline is orchestrated via FASTAPI, allowing easy integration with frontend tools.</a:t>
            </a:r>
          </a:p>
        </p:txBody>
      </p:sp>
      <p:sp>
        <p:nvSpPr>
          <p:cNvPr id="4" name="Slide Number Placeholder 3"/>
          <p:cNvSpPr>
            <a:spLocks noGrp="1"/>
          </p:cNvSpPr>
          <p:nvPr>
            <p:ph type="sldNum" sz="quarter" idx="5"/>
          </p:nvPr>
        </p:nvSpPr>
        <p:spPr/>
        <p:txBody>
          <a:bodyPr/>
          <a:lstStyle/>
          <a:p>
            <a:fld id="{8C13C053-BD61-48AE-A5DB-9539D955A6E4}" type="slidenum">
              <a:rPr lang="en-US" smtClean="0"/>
              <a:t>4</a:t>
            </a:fld>
            <a:endParaRPr lang="en-US"/>
          </a:p>
        </p:txBody>
      </p:sp>
    </p:spTree>
    <p:extLst>
      <p:ext uri="{BB962C8B-B14F-4D97-AF65-F5344CB8AC3E}">
        <p14:creationId xmlns:p14="http://schemas.microsoft.com/office/powerpoint/2010/main" val="297778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are chunked, tokenized, embedded, and stored in </a:t>
            </a:r>
            <a:r>
              <a:rPr lang="en-US" dirty="0" err="1"/>
              <a:t>Weaviate</a:t>
            </a:r>
            <a:r>
              <a:rPr lang="en-US" dirty="0"/>
              <a:t> </a:t>
            </a:r>
          </a:p>
          <a:p>
            <a:r>
              <a:rPr lang="en-US" dirty="0"/>
              <a:t>User queries are embedded and matched to stored vectors</a:t>
            </a:r>
          </a:p>
          <a:p>
            <a:r>
              <a:rPr lang="en-US" dirty="0"/>
              <a:t>Relevant chunks are retrieved and passed to Llama 3 for generation</a:t>
            </a:r>
          </a:p>
          <a:p>
            <a:r>
              <a:rPr lang="en-US" dirty="0"/>
              <a:t>Llama 3 (8B/70B) is instruction-tuned for chat and runs locally via </a:t>
            </a:r>
            <a:r>
              <a:rPr lang="en-US" dirty="0" err="1"/>
              <a:t>Ollama</a:t>
            </a:r>
            <a:endParaRPr lang="en-US" dirty="0"/>
          </a:p>
          <a:p>
            <a:r>
              <a:rPr lang="en-US" dirty="0"/>
              <a:t>Results are returned in natural language, grounded in source content</a:t>
            </a:r>
          </a:p>
          <a:p>
            <a:endParaRPr lang="en-US" dirty="0"/>
          </a:p>
          <a:p>
            <a:r>
              <a:rPr lang="en-US" dirty="0"/>
              <a:t>Verba supports multiple chunking strategies: token-based, sentence-based, semantic, recursive. </a:t>
            </a:r>
            <a:endParaRPr lang="en-US" dirty="0">
              <a:solidFill>
                <a:srgbClr val="444444"/>
              </a:solidFill>
            </a:endParaRPr>
          </a:p>
          <a:p>
            <a:r>
              <a:rPr lang="en-US" dirty="0"/>
              <a:t>Chunking is a critical pre-processing step before embedding and storage.</a:t>
            </a:r>
          </a:p>
        </p:txBody>
      </p:sp>
      <p:sp>
        <p:nvSpPr>
          <p:cNvPr id="4" name="Slide Number Placeholder 3"/>
          <p:cNvSpPr>
            <a:spLocks noGrp="1"/>
          </p:cNvSpPr>
          <p:nvPr>
            <p:ph type="sldNum" sz="quarter" idx="5"/>
          </p:nvPr>
        </p:nvSpPr>
        <p:spPr/>
        <p:txBody>
          <a:bodyPr/>
          <a:lstStyle/>
          <a:p>
            <a:fld id="{8C13C053-BD61-48AE-A5DB-9539D955A6E4}" type="slidenum">
              <a:rPr lang="en-US" smtClean="0"/>
              <a:t>5</a:t>
            </a:fld>
            <a:endParaRPr lang="en-US"/>
          </a:p>
        </p:txBody>
      </p:sp>
    </p:spTree>
    <p:extLst>
      <p:ext uri="{BB962C8B-B14F-4D97-AF65-F5344CB8AC3E}">
        <p14:creationId xmlns:p14="http://schemas.microsoft.com/office/powerpoint/2010/main" val="2956631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can include source type, document title, tags, or timestamps. </a:t>
            </a:r>
          </a:p>
          <a:p>
            <a:r>
              <a:rPr lang="en-US" dirty="0"/>
              <a:t>Raw text storage is optional and can be used for traceability or auditability.</a:t>
            </a:r>
          </a:p>
          <a:p>
            <a:r>
              <a:rPr lang="en-US" dirty="0"/>
              <a:t>Embeddings are stored using HNSW indexing for fast retrieval.</a:t>
            </a:r>
          </a:p>
          <a:p>
            <a:r>
              <a:rPr lang="en-US" dirty="0" err="1"/>
              <a:t>Weaviate’s</a:t>
            </a:r>
            <a:r>
              <a:rPr lang="en-US" dirty="0"/>
              <a:t> schema allows for flexible data modeling and filtering</a:t>
            </a:r>
          </a:p>
        </p:txBody>
      </p:sp>
      <p:sp>
        <p:nvSpPr>
          <p:cNvPr id="4" name="Slide Number Placeholder 3"/>
          <p:cNvSpPr>
            <a:spLocks noGrp="1"/>
          </p:cNvSpPr>
          <p:nvPr>
            <p:ph type="sldNum" sz="quarter" idx="5"/>
          </p:nvPr>
        </p:nvSpPr>
        <p:spPr/>
        <p:txBody>
          <a:bodyPr/>
          <a:lstStyle/>
          <a:p>
            <a:fld id="{8C13C053-BD61-48AE-A5DB-9539D955A6E4}" type="slidenum">
              <a:rPr lang="en-US" smtClean="0"/>
              <a:t>6</a:t>
            </a:fld>
            <a:endParaRPr lang="en-US"/>
          </a:p>
        </p:txBody>
      </p:sp>
    </p:spTree>
    <p:extLst>
      <p:ext uri="{BB962C8B-B14F-4D97-AF65-F5344CB8AC3E}">
        <p14:creationId xmlns:p14="http://schemas.microsoft.com/office/powerpoint/2010/main" val="390259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9D3CF-6CFE-46EA-20B9-3084E224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465CCA-E775-A85D-1103-404320B37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4D7E6-A873-D979-BB99-D97758A2ECF1}"/>
              </a:ext>
            </a:extLst>
          </p:cNvPr>
          <p:cNvSpPr>
            <a:spLocks noGrp="1"/>
          </p:cNvSpPr>
          <p:nvPr>
            <p:ph type="body" idx="1"/>
          </p:nvPr>
        </p:nvSpPr>
        <p:spPr/>
        <p:txBody>
          <a:bodyPr/>
          <a:lstStyle/>
          <a:p>
            <a:r>
              <a:rPr lang="en-US" dirty="0"/>
              <a:t>Tokenization is essential for preparing text for embedding, but it’s limited to surface-level structure. </a:t>
            </a:r>
          </a:p>
          <a:p>
            <a:r>
              <a:rPr lang="en-US" dirty="0"/>
              <a:t>Vector search uses </a:t>
            </a:r>
            <a:r>
              <a:rPr lang="en-US" b="1" dirty="0"/>
              <a:t>Approximate Nearest Neighbor (ANN</a:t>
            </a:r>
            <a:r>
              <a:rPr lang="en-US" dirty="0"/>
              <a:t>) algorithms to find conceptually similar content.</a:t>
            </a:r>
          </a:p>
          <a:p>
            <a:r>
              <a:rPr lang="en-US" dirty="0"/>
              <a:t>Verba stores both vectors and metadata, enabling filtered and contextual retrieval.</a:t>
            </a:r>
          </a:p>
          <a:p>
            <a:r>
              <a:rPr lang="en-US" dirty="0"/>
              <a:t>This hybrid approach allows Verba to answer nuanced queries like “examples of ethical AI in entertainment” even if those exact words aren’t present.</a:t>
            </a:r>
          </a:p>
        </p:txBody>
      </p:sp>
      <p:sp>
        <p:nvSpPr>
          <p:cNvPr id="4" name="Slide Number Placeholder 3">
            <a:extLst>
              <a:ext uri="{FF2B5EF4-FFF2-40B4-BE49-F238E27FC236}">
                <a16:creationId xmlns:a16="http://schemas.microsoft.com/office/drawing/2014/main" id="{71C8EDE4-BDF8-CCAA-EDF8-FE1F1372E639}"/>
              </a:ext>
            </a:extLst>
          </p:cNvPr>
          <p:cNvSpPr>
            <a:spLocks noGrp="1"/>
          </p:cNvSpPr>
          <p:nvPr>
            <p:ph type="sldNum" sz="quarter" idx="5"/>
          </p:nvPr>
        </p:nvSpPr>
        <p:spPr/>
        <p:txBody>
          <a:bodyPr/>
          <a:lstStyle/>
          <a:p>
            <a:fld id="{8C13C053-BD61-48AE-A5DB-9539D955A6E4}" type="slidenum">
              <a:rPr lang="en-US" smtClean="0"/>
              <a:t>7</a:t>
            </a:fld>
            <a:endParaRPr lang="en-US"/>
          </a:p>
        </p:txBody>
      </p:sp>
    </p:spTree>
    <p:extLst>
      <p:ext uri="{BB962C8B-B14F-4D97-AF65-F5344CB8AC3E}">
        <p14:creationId xmlns:p14="http://schemas.microsoft.com/office/powerpoint/2010/main" val="168994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12424-B496-6BE2-13EE-9BA7D0377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A14B3-E447-99CF-373A-66E4AD967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9FF0E-F0E8-AFCB-9126-50F16ED29ED3}"/>
              </a:ext>
            </a:extLst>
          </p:cNvPr>
          <p:cNvSpPr>
            <a:spLocks noGrp="1"/>
          </p:cNvSpPr>
          <p:nvPr>
            <p:ph type="body" idx="1"/>
          </p:nvPr>
        </p:nvSpPr>
        <p:spPr/>
        <p:txBody>
          <a:bodyPr/>
          <a:lstStyle/>
          <a:p>
            <a:r>
              <a:rPr lang="en-US" dirty="0" err="1"/>
              <a:t>Ollama</a:t>
            </a:r>
            <a:r>
              <a:rPr lang="en-US" dirty="0"/>
              <a:t> uses Meta’s Llama 3 models (8B and 70B), optimized for chat and instruction tuning. Verba supports local LLMs via </a:t>
            </a:r>
            <a:r>
              <a:rPr lang="en-US" dirty="0" err="1"/>
              <a:t>Ollama</a:t>
            </a:r>
            <a:r>
              <a:rPr lang="en-US" dirty="0"/>
              <a:t> and cloud-based models for flexibility.</a:t>
            </a:r>
          </a:p>
          <a:p>
            <a:r>
              <a:rPr lang="en-US" dirty="0"/>
              <a:t>Docker is preferred for deployment due to Python/</a:t>
            </a:r>
            <a:r>
              <a:rPr lang="en-US" dirty="0" err="1"/>
              <a:t>Weaviate</a:t>
            </a:r>
            <a:r>
              <a:rPr lang="en-US" dirty="0"/>
              <a:t> compatibility issues on Windows.</a:t>
            </a:r>
          </a:p>
          <a:p>
            <a:r>
              <a:rPr lang="en-US" dirty="0"/>
              <a:t>Kubernetes enables production-grade scaling and orchestration.</a:t>
            </a:r>
          </a:p>
          <a:p>
            <a:r>
              <a:rPr lang="en-US" dirty="0"/>
              <a:t>Pip install: `</a:t>
            </a:r>
            <a:r>
              <a:rPr lang="en-US" b="1" u="sng" dirty="0"/>
              <a:t>pip install </a:t>
            </a:r>
            <a:r>
              <a:rPr lang="en-US" b="1" u="sng" dirty="0" err="1"/>
              <a:t>goldenverba</a:t>
            </a:r>
            <a:r>
              <a:rPr lang="en-US" dirty="0"/>
              <a:t>`; Docker: `</a:t>
            </a:r>
            <a:r>
              <a:rPr lang="en-US" b="1" u="sng" dirty="0"/>
              <a:t>docker compose --env-file up -d –build</a:t>
            </a:r>
            <a:r>
              <a:rPr lang="en-US" dirty="0"/>
              <a:t>`</a:t>
            </a:r>
          </a:p>
        </p:txBody>
      </p:sp>
      <p:sp>
        <p:nvSpPr>
          <p:cNvPr id="4" name="Slide Number Placeholder 3">
            <a:extLst>
              <a:ext uri="{FF2B5EF4-FFF2-40B4-BE49-F238E27FC236}">
                <a16:creationId xmlns:a16="http://schemas.microsoft.com/office/drawing/2014/main" id="{D87C4DB7-F6C2-94BE-9B60-149721FB4A24}"/>
              </a:ext>
            </a:extLst>
          </p:cNvPr>
          <p:cNvSpPr>
            <a:spLocks noGrp="1"/>
          </p:cNvSpPr>
          <p:nvPr>
            <p:ph type="sldNum" sz="quarter" idx="5"/>
          </p:nvPr>
        </p:nvSpPr>
        <p:spPr/>
        <p:txBody>
          <a:bodyPr/>
          <a:lstStyle/>
          <a:p>
            <a:fld id="{8C13C053-BD61-48AE-A5DB-9539D955A6E4}" type="slidenum">
              <a:rPr lang="en-US" smtClean="0"/>
              <a:t>8</a:t>
            </a:fld>
            <a:endParaRPr lang="en-US"/>
          </a:p>
        </p:txBody>
      </p:sp>
    </p:spTree>
    <p:extLst>
      <p:ext uri="{BB962C8B-B14F-4D97-AF65-F5344CB8AC3E}">
        <p14:creationId xmlns:p14="http://schemas.microsoft.com/office/powerpoint/2010/main" val="391830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7DD9-7361-CDAE-D0F8-EC0FAF647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72F7A-2305-BBEF-D014-D6753F5B4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F2327-1F05-010E-504D-A12D018227DC}"/>
              </a:ext>
            </a:extLst>
          </p:cNvPr>
          <p:cNvSpPr>
            <a:spLocks noGrp="1"/>
          </p:cNvSpPr>
          <p:nvPr>
            <p:ph type="body" idx="1"/>
          </p:nvPr>
        </p:nvSpPr>
        <p:spPr/>
        <p:txBody>
          <a:bodyPr/>
          <a:lstStyle/>
          <a:p>
            <a:r>
              <a:rPr lang="en-US" dirty="0" err="1"/>
              <a:t>Ollama</a:t>
            </a:r>
            <a:r>
              <a:rPr lang="en-US" dirty="0"/>
              <a:t> can be installed locally or inside Docker to run LLMs like Llama 3. </a:t>
            </a:r>
          </a:p>
          <a:p>
            <a:r>
              <a:rPr lang="en-US" dirty="0"/>
              <a:t>Verba requires Python ≥3.10.0 and &lt;3.13.0 for compatibility.</a:t>
            </a:r>
          </a:p>
          <a:p>
            <a:r>
              <a:rPr lang="en-US" dirty="0"/>
              <a:t>Docker is preferred due to limitations with Python-based deployment and </a:t>
            </a:r>
            <a:r>
              <a:rPr lang="en-US" dirty="0" err="1"/>
              <a:t>Weaviate</a:t>
            </a:r>
            <a:r>
              <a:rPr lang="en-US" dirty="0"/>
              <a:t> on Windows.</a:t>
            </a:r>
          </a:p>
          <a:p>
            <a:r>
              <a:rPr lang="en-US" dirty="0"/>
              <a:t>WSL (Windows Subsystem for Linux) provides a full Linux environment without needing a VM.</a:t>
            </a:r>
          </a:p>
          <a:p>
            <a:r>
              <a:rPr lang="en-US" dirty="0"/>
              <a:t>Kubernetes enables horizontal scaling and orchestration in production environments.</a:t>
            </a:r>
          </a:p>
        </p:txBody>
      </p:sp>
      <p:sp>
        <p:nvSpPr>
          <p:cNvPr id="4" name="Slide Number Placeholder 3">
            <a:extLst>
              <a:ext uri="{FF2B5EF4-FFF2-40B4-BE49-F238E27FC236}">
                <a16:creationId xmlns:a16="http://schemas.microsoft.com/office/drawing/2014/main" id="{488AE6CE-AB3F-A5CA-F34F-CA9E9D032206}"/>
              </a:ext>
            </a:extLst>
          </p:cNvPr>
          <p:cNvSpPr>
            <a:spLocks noGrp="1"/>
          </p:cNvSpPr>
          <p:nvPr>
            <p:ph type="sldNum" sz="quarter" idx="5"/>
          </p:nvPr>
        </p:nvSpPr>
        <p:spPr/>
        <p:txBody>
          <a:bodyPr/>
          <a:lstStyle/>
          <a:p>
            <a:fld id="{8C13C053-BD61-48AE-A5DB-9539D955A6E4}" type="slidenum">
              <a:rPr lang="en-US" smtClean="0"/>
              <a:t>9</a:t>
            </a:fld>
            <a:endParaRPr lang="en-US"/>
          </a:p>
        </p:txBody>
      </p:sp>
    </p:spTree>
    <p:extLst>
      <p:ext uri="{BB962C8B-B14F-4D97-AF65-F5344CB8AC3E}">
        <p14:creationId xmlns:p14="http://schemas.microsoft.com/office/powerpoint/2010/main" val="336477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reserved for listing all references used in your presentation. Ensure you follow the appropriate citation style (e.g., APA, MLA, Chicago). Include all sources such as books, articles, websites, and any other resources. Proper referencing adds credibility and helps avoid plagiarism.</a:t>
            </a:r>
          </a:p>
        </p:txBody>
      </p:sp>
      <p:sp>
        <p:nvSpPr>
          <p:cNvPr id="4" name="Slide Number Placeholder 3"/>
          <p:cNvSpPr>
            <a:spLocks noGrp="1"/>
          </p:cNvSpPr>
          <p:nvPr>
            <p:ph type="sldNum" sz="quarter" idx="5"/>
          </p:nvPr>
        </p:nvSpPr>
        <p:spPr/>
        <p:txBody>
          <a:bodyPr/>
          <a:lstStyle/>
          <a:p>
            <a:fld id="{8C13C053-BD61-48AE-A5DB-9539D955A6E4}" type="slidenum">
              <a:rPr lang="en-US" smtClean="0"/>
              <a:t>10</a:t>
            </a:fld>
            <a:endParaRPr lang="en-US"/>
          </a:p>
        </p:txBody>
      </p:sp>
    </p:spTree>
    <p:extLst>
      <p:ext uri="{BB962C8B-B14F-4D97-AF65-F5344CB8AC3E}">
        <p14:creationId xmlns:p14="http://schemas.microsoft.com/office/powerpoint/2010/main" val="142121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C4689-B28D-4D3C-8B05-9ABB967E2A3E}" type="datetime1">
              <a:rPr lang="en-US" smtClean="0"/>
              <a:t>7/23/2025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080052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4429978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5884935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7832893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0716661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1C4689-B28D-4D3C-8B05-9ABB967E2A3E}" type="datetime1">
              <a:rPr lang="en-US" smtClean="0"/>
              <a:t>7/23/2025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1896130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1C4689-B28D-4D3C-8B05-9ABB967E2A3E}" type="datetime1">
              <a:rPr lang="en-US" smtClean="0"/>
              <a:t>7/23/2025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36836355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C4689-B28D-4D3C-8B05-9ABB967E2A3E}" type="datetime1">
              <a:rPr lang="en-US" smtClean="0"/>
              <a:t>7/23/2025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98624152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C4689-B28D-4D3C-8B05-9ABB967E2A3E}" type="datetime1">
              <a:rPr lang="en-US" smtClean="0"/>
              <a:t>7/23/2025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8271824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hasCustomPrompt="1"/>
          </p:nvPr>
        </p:nvSpPr>
        <p:spPr>
          <a:xfrm>
            <a:off x="115866" y="0"/>
            <a:ext cx="7397496" cy="6858000"/>
          </a:xfrm>
          <a:blipFill dpi="0" rotWithShape="1">
            <a:blip r:embed="rId2">
              <a:alphaModFix amt="60000"/>
            </a:blip>
            <a:srcRect/>
            <a:stretch>
              <a:fillRect/>
            </a:stretch>
          </a:blipFill>
        </p:spPr>
        <p:txBody>
          <a:bodyPr/>
          <a:lstStyle>
            <a:lvl1pPr marL="0" indent="0">
              <a:buNone/>
              <a:defRPr/>
            </a:lvl1pPr>
          </a:lstStyle>
          <a:p>
            <a:r>
              <a:rPr lang="en-US"/>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a:t>Sample Footer Text</a:t>
            </a:r>
          </a:p>
        </p:txBody>
      </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1095A040-388D-41D5-A09F-3EC1A1D097A8}" type="datetime1">
              <a:rPr lang="en-US" smtClean="0"/>
              <a:t>7/23/2025</a:t>
            </a:fld>
            <a:endParaRPr lang="en-US"/>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1828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a:t>Sample Footer Text</a:t>
            </a:r>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hasCustomPrompt="1"/>
          </p:nvPr>
        </p:nvSpPr>
        <p:spPr>
          <a:xfrm>
            <a:off x="5153978" y="342016"/>
            <a:ext cx="6413182" cy="5976487"/>
          </a:xfrm>
          <a:blipFill>
            <a:blip r:embed="rId2">
              <a:alphaModFix amt="60000"/>
            </a:blip>
            <a:stretch>
              <a:fillRect/>
            </a:stretch>
          </a:blipFill>
        </p:spPr>
        <p:txBody>
          <a:bodyPr/>
          <a:lstStyle>
            <a:lvl1pPr marL="0" indent="0">
              <a:buNone/>
              <a:defRPr/>
            </a:lvl1pPr>
          </a:lstStyle>
          <a:p>
            <a:r>
              <a:rPr lang="en-US"/>
              <a:t>.</a:t>
            </a:r>
          </a:p>
        </p:txBody>
      </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1F9A354F-9C13-4261-9BA4-DD76051C2429}" type="datetime1">
              <a:rPr lang="en-US" smtClean="0"/>
              <a:t>7/23/2025</a:t>
            </a:fld>
            <a:endParaRPr lang="en-US"/>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03687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C4689-B28D-4D3C-8B05-9ABB967E2A3E}" type="datetime1">
              <a:rPr lang="en-US" smtClean="0"/>
              <a:t>7/23/2025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33711542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a:t>Sample Footer Text</a:t>
            </a:r>
          </a:p>
        </p:txBody>
      </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7040DD2C-7FC6-41A9-87A2-29E4EDD4A815}" type="datetime1">
              <a:rPr lang="en-US" smtClean="0"/>
              <a:t>7/23/2025</a:t>
            </a:fld>
            <a:endParaRPr lang="en-US"/>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hasCustomPrompt="1"/>
          </p:nvPr>
        </p:nvSpPr>
        <p:spPr>
          <a:xfrm>
            <a:off x="5660263" y="0"/>
            <a:ext cx="6408375" cy="6858000"/>
          </a:xfrm>
          <a:blipFill>
            <a:blip r:embed="rId2">
              <a:alphaModFix amt="60000"/>
            </a:blip>
            <a:stretch>
              <a:fillRect/>
            </a:stretch>
          </a:blipFill>
        </p:spPr>
        <p:txBody>
          <a:bodyPr/>
          <a:lstStyle>
            <a:lvl1pPr marL="0" indent="0">
              <a:buNone/>
              <a:defRPr/>
            </a:lvl1pPr>
          </a:lstStyle>
          <a:p>
            <a:r>
              <a:rPr lang="en-US"/>
              <a:t>.</a:t>
            </a:r>
          </a:p>
        </p:txBody>
      </p:sp>
    </p:spTree>
    <p:extLst>
      <p:ext uri="{BB962C8B-B14F-4D97-AF65-F5344CB8AC3E}">
        <p14:creationId xmlns:p14="http://schemas.microsoft.com/office/powerpoint/2010/main" val="3549530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a:t>Click to edit Master title style</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hasCustomPrompt="1"/>
          </p:nvPr>
        </p:nvSpPr>
        <p:spPr>
          <a:xfrm>
            <a:off x="115867" y="0"/>
            <a:ext cx="3968496" cy="6858000"/>
          </a:xfrm>
          <a:blipFill>
            <a:blip r:embed="rId2">
              <a:alphaModFix amt="60000"/>
            </a:blip>
            <a:stretch>
              <a:fillRect/>
            </a:stretch>
          </a:blipFill>
        </p:spPr>
        <p:txBody>
          <a:bodyPr/>
          <a:lstStyle>
            <a:lvl1pPr marL="0" indent="0">
              <a:buNone/>
              <a:defRPr/>
            </a:lvl1pPr>
          </a:lstStyle>
          <a:p>
            <a:r>
              <a:rPr lang="en-US"/>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a:t>Sample Footer Text</a:t>
            </a:r>
          </a:p>
        </p:txBody>
      </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D9193AC5-F257-4C01-8A7B-A4CD87F22F04}" type="datetime1">
              <a:rPr lang="en-US" smtClean="0"/>
              <a:t>7/23/2025</a:t>
            </a:fld>
            <a:endParaRPr lang="en-US"/>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4046558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a:t>Sample Footer Text</a:t>
            </a:r>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5640267-1344-46BE-B105-162E68855468}" type="datetime1">
              <a:rPr lang="en-US" smtClean="0"/>
              <a:t>7/23/2025</a:t>
            </a:fld>
            <a:endParaRPr lang="en-US"/>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99480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C4689-B28D-4D3C-8B05-9ABB967E2A3E}" type="datetime1">
              <a:rPr lang="en-US" smtClean="0"/>
              <a:t>7/23/2025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5256763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5188615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C4689-B28D-4D3C-8B05-9ABB967E2A3E}" type="datetime1">
              <a:rPr lang="en-US" smtClean="0"/>
              <a:t>7/23/2025</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7733150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72CE4D-D83F-44D4-ACB0-A88A6B9DB4F7}" type="datetime1">
              <a:rPr lang="en-US" smtClean="0"/>
              <a:t>7/23/2025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380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2F981-1EE1-49F5-B605-4EA23F0307AC}" type="datetime1">
              <a:rPr lang="en-US" smtClean="0"/>
              <a:t>7/23/2025</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4062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B6493B-A447-4205-AC2D-AE2DEDAE4E3B}"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0724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C4689-B28D-4D3C-8B05-9ABB967E2A3E}" type="datetime1">
              <a:rPr lang="en-US" smtClean="0"/>
              <a:t>7/23/2025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2499739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D1C4689-B28D-4D3C-8B05-9ABB967E2A3E}" type="datetime1">
              <a:rPr lang="en-US" smtClean="0"/>
              <a:t>7/23/2025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Sample Footer Text</a:t>
            </a: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169822178"/>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9" r:id="rId20"/>
    <p:sldLayoutId id="2147483991" r:id="rId21"/>
    <p:sldLayoutId id="2147483992" r:id="rId22"/>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xtshds.tistory.com/172" TargetMode="External"/><Relationship Id="rId2" Type="http://schemas.openxmlformats.org/officeDocument/2006/relationships/image" Target="../media/image9.jpeg"/><Relationship Id="rId1" Type="http://schemas.openxmlformats.org/officeDocument/2006/relationships/slideLayout" Target="../slideLayouts/slideLayout18.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weaviate/Verba" TargetMode="External"/><Relationship Id="rId13" Type="http://schemas.openxmlformats.org/officeDocument/2006/relationships/hyperlink" Target="https://support.microsoft.com/en-us/office/copilot-in-powerpoint" TargetMode="External"/><Relationship Id="rId3" Type="http://schemas.openxmlformats.org/officeDocument/2006/relationships/image" Target="../media/image17.jpeg"/><Relationship Id="rId7" Type="http://schemas.openxmlformats.org/officeDocument/2006/relationships/hyperlink" Target="https://www.llamaindex.ai/blog/evaluating-the-ideal-chunk-size-for-a-rag-system-using-llamaindex-6207e5d3fec5" TargetMode="External"/><Relationship Id="rId12" Type="http://schemas.openxmlformats.org/officeDocument/2006/relationships/hyperlink" Target="https://docs.rapids.ai/api/cuvs/stable/vector_databases_vs_vector_search/"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forum.weaviate.io/t/retrieving-adjacent-chunks-for-better-context/1603" TargetMode="External"/><Relationship Id="rId11" Type="http://schemas.openxmlformats.org/officeDocument/2006/relationships/hyperlink" Target="https://www.datastax.com/guides/what-is-a-vector-index" TargetMode="External"/><Relationship Id="rId5" Type="http://schemas.openxmlformats.org/officeDocument/2006/relationships/hyperlink" Target="https://apxml.com/courses/how-to-build-a-large-language-model/chapter-21-intrinsic-evaluation-metrics/effect-tokenization-perplexity" TargetMode="External"/><Relationship Id="rId10" Type="http://schemas.openxmlformats.org/officeDocument/2006/relationships/hyperlink" Target="https://docs.weaviate.io/weaviate/manage-collections/vector-config" TargetMode="External"/><Relationship Id="rId4" Type="http://schemas.openxmlformats.org/officeDocument/2006/relationships/hyperlink" Target="https://scisimple.com/en/articles/2025-06-26-the-impact-of-tokenization-methods-on-language-models--a3z2j85" TargetMode="External"/><Relationship Id="rId9" Type="http://schemas.openxmlformats.org/officeDocument/2006/relationships/hyperlink" Target="https://docs.weaviate.io/academy/theory/hello_weaviate/overview_vecto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1ABF-37C3-C682-E6B3-50B3D5EB5C48}"/>
              </a:ext>
            </a:extLst>
          </p:cNvPr>
          <p:cNvSpPr>
            <a:spLocks noGrp="1"/>
          </p:cNvSpPr>
          <p:nvPr>
            <p:ph type="title"/>
          </p:nvPr>
        </p:nvSpPr>
        <p:spPr>
          <a:xfrm>
            <a:off x="7958704" y="1059139"/>
            <a:ext cx="3722146" cy="2912633"/>
          </a:xfrm>
        </p:spPr>
        <p:txBody>
          <a:bodyPr anchor="b">
            <a:normAutofit fontScale="90000"/>
          </a:bodyPr>
          <a:lstStyle/>
          <a:p>
            <a:r>
              <a:rPr lang="en-US" b="1">
                <a:latin typeface="Aptos"/>
                <a:ea typeface="Calibri"/>
                <a:cs typeface="Calibri"/>
              </a:rPr>
              <a:t>Case Study Analysis of the Retrieval Augmented Generation Tool Verba</a:t>
            </a:r>
            <a:endParaRPr lang="en-US" b="1">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p:txBody>
      </p:sp>
      <p:pic>
        <p:nvPicPr>
          <p:cNvPr id="12" name="Picture Placeholder 11" descr="A colorful text with a machine&#10;&#10;AI-generated content may be incorrect.">
            <a:extLst>
              <a:ext uri="{FF2B5EF4-FFF2-40B4-BE49-F238E27FC236}">
                <a16:creationId xmlns:a16="http://schemas.microsoft.com/office/drawing/2014/main" id="{F837AAD2-8BA0-345C-94F9-BC3027315716}"/>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198" r="19198"/>
          <a:stretch/>
        </p:blipFill>
        <p:spPr>
          <a:noFill/>
        </p:spPr>
      </p:pic>
      <p:sp>
        <p:nvSpPr>
          <p:cNvPr id="3" name="Subtitle 2">
            <a:extLst>
              <a:ext uri="{FF2B5EF4-FFF2-40B4-BE49-F238E27FC236}">
                <a16:creationId xmlns:a16="http://schemas.microsoft.com/office/drawing/2014/main" id="{59F5E84A-1945-8FCE-DEA4-5D1E3B5F170D}"/>
              </a:ext>
            </a:extLst>
          </p:cNvPr>
          <p:cNvSpPr>
            <a:spLocks noGrp="1"/>
          </p:cNvSpPr>
          <p:nvPr>
            <p:ph sz="quarter" idx="14"/>
          </p:nvPr>
        </p:nvSpPr>
        <p:spPr>
          <a:xfrm>
            <a:off x="8287138" y="4607539"/>
            <a:ext cx="3401567" cy="1560397"/>
          </a:xfrm>
        </p:spPr>
        <p:txBody>
          <a:bodyPr>
            <a:normAutofit lnSpcReduction="10000"/>
          </a:bodyPr>
          <a:lstStyle/>
          <a:p>
            <a:pPr lvl="0">
              <a:spcBef>
                <a:spcPts val="0"/>
              </a:spcBef>
              <a:spcAft>
                <a:spcPts val="600"/>
              </a:spcAft>
            </a:pPr>
            <a:r>
              <a:rPr lang="en-US" sz="1800">
                <a:solidFill>
                  <a:schemeClr val="tx1"/>
                </a:solidFill>
                <a:latin typeface="Aptos"/>
                <a:ea typeface="Calibri"/>
                <a:cs typeface="Calibri"/>
              </a:rPr>
              <a:t>6253-ITAI-2372</a:t>
            </a:r>
            <a:endParaRPr lang="en-US" sz="18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lvl="0">
              <a:spcBef>
                <a:spcPts val="0"/>
              </a:spcBef>
              <a:spcAft>
                <a:spcPts val="600"/>
              </a:spcAft>
            </a:pPr>
            <a:r>
              <a:rPr lang="en-US" sz="1800">
                <a:solidFill>
                  <a:schemeClr val="tx1"/>
                </a:solidFill>
                <a:latin typeface="Aptos"/>
                <a:ea typeface="Calibri"/>
                <a:cs typeface="Calibri"/>
              </a:rPr>
              <a:t>Alfredo Garza, Richard Rodriguez, Olaleye Bakare, Khizar Khan</a:t>
            </a:r>
            <a:endParaRPr lang="en-US" sz="18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lvl="0">
              <a:spcBef>
                <a:spcPts val="0"/>
              </a:spcBef>
              <a:spcAft>
                <a:spcPts val="600"/>
              </a:spcAft>
            </a:pPr>
            <a:r>
              <a:rPr lang="en-US" sz="1800">
                <a:solidFill>
                  <a:schemeClr val="tx1"/>
                </a:solidFill>
                <a:latin typeface="Aptos"/>
                <a:ea typeface="Calibri"/>
                <a:cs typeface="Calibri"/>
              </a:rPr>
              <a:t>16-Jul-2025</a:t>
            </a:r>
            <a:endParaRPr lang="en-US" sz="180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p:txBody>
      </p:sp>
      <p:sp>
        <p:nvSpPr>
          <p:cNvPr id="14" name="TextBox 13">
            <a:extLst>
              <a:ext uri="{FF2B5EF4-FFF2-40B4-BE49-F238E27FC236}">
                <a16:creationId xmlns:a16="http://schemas.microsoft.com/office/drawing/2014/main" id="{7BBAE348-C414-13AC-D7EB-D67557C12331}"/>
              </a:ext>
            </a:extLst>
          </p:cNvPr>
          <p:cNvSpPr txBox="1"/>
          <p:nvPr/>
        </p:nvSpPr>
        <p:spPr>
          <a:xfrm>
            <a:off x="5267234" y="6657833"/>
            <a:ext cx="22461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nextshds.tistory.com/17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1648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0275-C0C2-037F-EEFD-26D69DAB55D8}"/>
              </a:ext>
            </a:extLst>
          </p:cNvPr>
          <p:cNvSpPr>
            <a:spLocks noGrp="1"/>
          </p:cNvSpPr>
          <p:nvPr>
            <p:ph type="title"/>
          </p:nvPr>
        </p:nvSpPr>
        <p:spPr>
          <a:xfrm>
            <a:off x="123361" y="0"/>
            <a:ext cx="7095019" cy="570693"/>
          </a:xfrm>
        </p:spPr>
        <p:txBody>
          <a:bodyPr vert="horz" lIns="91440" tIns="45720" rIns="91440" bIns="45720" rtlCol="0" anchor="b">
            <a:normAutofit/>
          </a:bodyPr>
          <a:lstStyle/>
          <a:p>
            <a:pPr algn="l"/>
            <a:r>
              <a:rPr lang="en-US" sz="2800" b="0" kern="1200">
                <a:latin typeface="Calibri"/>
                <a:ea typeface="Calibri"/>
                <a:cs typeface="Calibri"/>
              </a:rPr>
              <a:t>References</a:t>
            </a:r>
          </a:p>
        </p:txBody>
      </p:sp>
      <p:pic>
        <p:nvPicPr>
          <p:cNvPr id="12" name="Picture Placeholder 11" descr="Traffic light trails at night">
            <a:extLst>
              <a:ext uri="{FF2B5EF4-FFF2-40B4-BE49-F238E27FC236}">
                <a16:creationId xmlns:a16="http://schemas.microsoft.com/office/drawing/2014/main" id="{D8C4C8A1-4165-EBBB-F564-6934B39A35F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8866" r="18866"/>
          <a:stretch>
            <a:fillRect/>
          </a:stretch>
        </p:blipFill>
        <p:spPr>
          <a:xfrm>
            <a:off x="5783625" y="0"/>
            <a:ext cx="6408375" cy="6858000"/>
          </a:xfrm>
        </p:spPr>
      </p:pic>
      <p:sp>
        <p:nvSpPr>
          <p:cNvPr id="5" name="TextBox 4">
            <a:extLst>
              <a:ext uri="{FF2B5EF4-FFF2-40B4-BE49-F238E27FC236}">
                <a16:creationId xmlns:a16="http://schemas.microsoft.com/office/drawing/2014/main" id="{87D271FF-1405-4F7B-822E-8A06585B531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570693"/>
            <a:ext cx="5432612" cy="5883626"/>
          </a:xfrm>
          <a:prstGeom prst="rect">
            <a:avLst/>
          </a:prstGeom>
        </p:spPr>
        <p:txBody>
          <a:bodyPr>
            <a:noAutofit/>
          </a:bodyPr>
          <a:lstStyle/>
          <a:p>
            <a:pPr lvl="0"/>
            <a:r>
              <a:rPr lang="en-US" sz="1100">
                <a:latin typeface="Calibri"/>
                <a:ea typeface="Calibri"/>
                <a:cs typeface="Calibri"/>
              </a:rPr>
              <a:t>Geh, R. L., Zhang, H., Ahmed, K., Wang, B., &amp; Van den Broeck, G. (2025, June 26). </a:t>
            </a:r>
            <a:r>
              <a:rPr lang="en-US" sz="1100" i="1">
                <a:latin typeface="Calibri"/>
                <a:ea typeface="Calibri"/>
                <a:cs typeface="Calibri"/>
              </a:rPr>
              <a:t>The impact of tokenization methods on language models</a:t>
            </a:r>
            <a:r>
              <a:rPr lang="en-US" sz="1100">
                <a:latin typeface="Calibri"/>
                <a:ea typeface="Calibri"/>
                <a:cs typeface="Calibri"/>
              </a:rPr>
              <a:t>. Simple Science. </a:t>
            </a:r>
            <a:r>
              <a:rPr lang="en-US" sz="1100" u="sng">
                <a:latin typeface="Calibri"/>
                <a:ea typeface="Calibri"/>
                <a:cs typeface="Calibri"/>
                <a:hlinkClick r:id="rId4"/>
              </a:rPr>
              <a:t>https://scisimple.com/en/articles/2025-06-26-the-impact-of-tokenization-methods-on-language-models--a3z2j85</a:t>
            </a:r>
            <a:endParaRPr lang="en-US" sz="1100" u="sng">
              <a:latin typeface="Calibri"/>
              <a:ea typeface="Calibri"/>
              <a:cs typeface="Calibri"/>
            </a:endParaRPr>
          </a:p>
          <a:p>
            <a:pPr lvl="0"/>
            <a:endParaRPr lang="en-US" sz="1100">
              <a:latin typeface="Calibri"/>
              <a:ea typeface="Calibri"/>
              <a:cs typeface="Calibri"/>
            </a:endParaRPr>
          </a:p>
          <a:p>
            <a:pPr lvl="0"/>
            <a:r>
              <a:rPr lang="en-US" sz="1100">
                <a:latin typeface="Calibri"/>
                <a:ea typeface="Calibri"/>
                <a:cs typeface="Calibri"/>
              </a:rPr>
              <a:t>APXML. (n.d.). </a:t>
            </a:r>
            <a:r>
              <a:rPr lang="en-US" sz="1100" i="1">
                <a:latin typeface="Calibri"/>
                <a:ea typeface="Calibri"/>
                <a:cs typeface="Calibri"/>
              </a:rPr>
              <a:t>Effect of tokenization on perplexity</a:t>
            </a:r>
            <a:r>
              <a:rPr lang="en-US" sz="1100">
                <a:latin typeface="Calibri"/>
                <a:ea typeface="Calibri"/>
                <a:cs typeface="Calibri"/>
              </a:rPr>
              <a:t>. In </a:t>
            </a:r>
            <a:r>
              <a:rPr lang="en-US" sz="1100" i="1">
                <a:latin typeface="Calibri"/>
                <a:ea typeface="Calibri"/>
                <a:cs typeface="Calibri"/>
              </a:rPr>
              <a:t>How to build a large language model</a:t>
            </a:r>
            <a:r>
              <a:rPr lang="en-US" sz="1100">
                <a:latin typeface="Calibri"/>
                <a:ea typeface="Calibri"/>
                <a:cs typeface="Calibri"/>
              </a:rPr>
              <a:t> (Chapter 21). </a:t>
            </a:r>
            <a:r>
              <a:rPr lang="en-US" sz="1100" u="sng">
                <a:latin typeface="Calibri"/>
                <a:ea typeface="Calibri"/>
                <a:cs typeface="Calibri"/>
                <a:hlinkClick r:id="rId5"/>
              </a:rPr>
              <a:t>https://apxml.com/courses/how-to-build-a-large-language-model/chapter-21-intrinsic-evaluation-metrics/effect-tokenization-perplexity</a:t>
            </a:r>
            <a:endParaRPr lang="en-US" sz="1100" u="sng">
              <a:latin typeface="Calibri"/>
              <a:ea typeface="Calibri"/>
              <a:cs typeface="Calibri"/>
            </a:endParaRPr>
          </a:p>
          <a:p>
            <a:pPr lvl="0"/>
            <a:endParaRPr lang="en-US" sz="1100">
              <a:latin typeface="Calibri"/>
              <a:ea typeface="Calibri"/>
              <a:cs typeface="Calibri"/>
            </a:endParaRPr>
          </a:p>
          <a:p>
            <a:pPr lvl="0"/>
            <a:r>
              <a:rPr lang="en-US" sz="1100">
                <a:latin typeface="Calibri"/>
                <a:ea typeface="Calibri"/>
                <a:cs typeface="Calibri"/>
              </a:rPr>
              <a:t>Hudson, M. (2024, February 29). </a:t>
            </a:r>
            <a:r>
              <a:rPr lang="en-US" sz="1100" i="1">
                <a:latin typeface="Calibri"/>
                <a:ea typeface="Calibri"/>
                <a:cs typeface="Calibri"/>
              </a:rPr>
              <a:t>Retrieving “adjacent” chunks for better context</a:t>
            </a:r>
            <a:r>
              <a:rPr lang="en-US" sz="1100">
                <a:latin typeface="Calibri"/>
                <a:ea typeface="Calibri"/>
                <a:cs typeface="Calibri"/>
              </a:rPr>
              <a:t> [Forum post]. </a:t>
            </a:r>
            <a:r>
              <a:rPr lang="en-US" sz="1100" err="1">
                <a:latin typeface="Calibri"/>
                <a:ea typeface="Calibri"/>
                <a:cs typeface="Calibri"/>
              </a:rPr>
              <a:t>Weaviate</a:t>
            </a:r>
            <a:r>
              <a:rPr lang="en-US" sz="1100">
                <a:latin typeface="Calibri"/>
                <a:ea typeface="Calibri"/>
                <a:cs typeface="Calibri"/>
              </a:rPr>
              <a:t> Community Forum. </a:t>
            </a:r>
            <a:r>
              <a:rPr lang="en-US" sz="1100" u="sng">
                <a:latin typeface="Calibri"/>
                <a:ea typeface="Calibri"/>
                <a:cs typeface="Calibri"/>
                <a:hlinkClick r:id="rId6"/>
              </a:rPr>
              <a:t>https://forum.weaviate.io/t/retrieving-adjacent-chunks-for-better-context/1603</a:t>
            </a:r>
            <a:endParaRPr lang="en-US" sz="1100" u="sng">
              <a:latin typeface="Calibri"/>
              <a:ea typeface="Calibri"/>
              <a:cs typeface="Calibri"/>
            </a:endParaRPr>
          </a:p>
          <a:p>
            <a:pPr lvl="0"/>
            <a:endParaRPr lang="en-US" sz="1100">
              <a:latin typeface="Calibri"/>
              <a:ea typeface="Calibri"/>
              <a:cs typeface="Calibri"/>
            </a:endParaRPr>
          </a:p>
          <a:p>
            <a:pPr lvl="0"/>
            <a:r>
              <a:rPr lang="en-US" sz="1100" err="1">
                <a:latin typeface="Calibri"/>
                <a:ea typeface="Calibri"/>
                <a:cs typeface="Calibri"/>
              </a:rPr>
              <a:t>Theja</a:t>
            </a:r>
            <a:r>
              <a:rPr lang="en-US" sz="1100">
                <a:latin typeface="Calibri"/>
                <a:ea typeface="Calibri"/>
                <a:cs typeface="Calibri"/>
              </a:rPr>
              <a:t>, R. (2023, October 5). </a:t>
            </a:r>
            <a:r>
              <a:rPr lang="en-US" sz="1100" i="1">
                <a:latin typeface="Calibri"/>
                <a:ea typeface="Calibri"/>
                <a:cs typeface="Calibri"/>
              </a:rPr>
              <a:t>Evaluating the ideal chunk size for a RAG system using </a:t>
            </a:r>
            <a:r>
              <a:rPr lang="en-US" sz="1100" i="1" err="1">
                <a:latin typeface="Calibri"/>
                <a:ea typeface="Calibri"/>
                <a:cs typeface="Calibri"/>
              </a:rPr>
              <a:t>LlamaIndex</a:t>
            </a:r>
            <a:r>
              <a:rPr lang="en-US" sz="1100">
                <a:latin typeface="Calibri"/>
                <a:ea typeface="Calibri"/>
                <a:cs typeface="Calibri"/>
              </a:rPr>
              <a:t>. </a:t>
            </a:r>
            <a:r>
              <a:rPr lang="en-US" sz="1100" err="1">
                <a:latin typeface="Calibri"/>
                <a:ea typeface="Calibri"/>
                <a:cs typeface="Calibri"/>
              </a:rPr>
              <a:t>LlamaIndex</a:t>
            </a:r>
            <a:r>
              <a:rPr lang="en-US" sz="1100">
                <a:latin typeface="Calibri"/>
                <a:ea typeface="Calibri"/>
                <a:cs typeface="Calibri"/>
              </a:rPr>
              <a:t>. </a:t>
            </a:r>
            <a:r>
              <a:rPr lang="en-US" sz="1100" u="sng">
                <a:latin typeface="Calibri"/>
                <a:ea typeface="Calibri"/>
                <a:cs typeface="Calibri"/>
                <a:hlinkClick r:id="rId7"/>
              </a:rPr>
              <a:t>https://www.llamaindex.ai/blog/evaluating-the-ideal-chunk-size-for-a-rag-system-using-llamaindex-6207e5d3fec5</a:t>
            </a:r>
            <a:endParaRPr lang="en-US" sz="1100" u="sng">
              <a:latin typeface="Calibri"/>
              <a:ea typeface="Calibri"/>
              <a:cs typeface="Calibri"/>
            </a:endParaRPr>
          </a:p>
          <a:p>
            <a:pPr lvl="0"/>
            <a:endParaRPr lang="en-US" sz="1100" u="sng">
              <a:latin typeface="Calibri"/>
              <a:ea typeface="Calibri"/>
              <a:cs typeface="Calibri"/>
            </a:endParaRPr>
          </a:p>
          <a:p>
            <a:r>
              <a:rPr lang="en-US" sz="1100" err="1">
                <a:latin typeface="Calibri"/>
                <a:ea typeface="Calibri"/>
                <a:cs typeface="Calibri"/>
              </a:rPr>
              <a:t>Weaviate</a:t>
            </a:r>
            <a:r>
              <a:rPr lang="en-US" sz="1100">
                <a:latin typeface="Calibri"/>
                <a:ea typeface="Calibri"/>
                <a:cs typeface="Calibri"/>
              </a:rPr>
              <a:t>. (n.d.). </a:t>
            </a:r>
            <a:r>
              <a:rPr lang="en-US" sz="1100" i="1">
                <a:latin typeface="Calibri"/>
                <a:ea typeface="Calibri"/>
                <a:cs typeface="Calibri"/>
              </a:rPr>
              <a:t>Verba: Modular RAG pipeline for semantic search and generation</a:t>
            </a:r>
            <a:r>
              <a:rPr lang="en-US" sz="1100">
                <a:latin typeface="Calibri"/>
                <a:ea typeface="Calibri"/>
                <a:cs typeface="Calibri"/>
              </a:rPr>
              <a:t> [Software]. GitHub. Retrieved July 7, 2025, from </a:t>
            </a:r>
            <a:r>
              <a:rPr lang="en-US" sz="1100" u="sng">
                <a:latin typeface="Calibri"/>
                <a:ea typeface="Calibri"/>
                <a:cs typeface="Calibri"/>
                <a:hlinkClick r:id="rId8"/>
              </a:rPr>
              <a:t>https://github.com/weaviate/Verba</a:t>
            </a:r>
            <a:endParaRPr lang="en-US" sz="1100">
              <a:latin typeface="Calibri"/>
              <a:ea typeface="Calibri"/>
              <a:cs typeface="Calibri"/>
            </a:endParaRPr>
          </a:p>
          <a:p>
            <a:pPr lvl="0"/>
            <a:endParaRPr lang="en-US" sz="1100">
              <a:latin typeface="Calibri"/>
              <a:ea typeface="Calibri"/>
              <a:cs typeface="Calibri"/>
            </a:endParaRPr>
          </a:p>
          <a:p>
            <a:pPr lvl="0"/>
            <a:r>
              <a:rPr lang="en-US" sz="1100" err="1">
                <a:latin typeface="Calibri"/>
                <a:ea typeface="Calibri"/>
                <a:cs typeface="Calibri"/>
              </a:rPr>
              <a:t>Weaviate</a:t>
            </a:r>
            <a:r>
              <a:rPr lang="en-US" sz="1100">
                <a:latin typeface="Calibri"/>
                <a:ea typeface="Calibri"/>
                <a:cs typeface="Calibri"/>
              </a:rPr>
              <a:t>. (n.d.). </a:t>
            </a:r>
            <a:r>
              <a:rPr lang="en-US" sz="1100" i="1">
                <a:latin typeface="Calibri"/>
                <a:ea typeface="Calibri"/>
                <a:cs typeface="Calibri"/>
              </a:rPr>
              <a:t>Vectors – An overview</a:t>
            </a:r>
            <a:r>
              <a:rPr lang="en-US" sz="1100">
                <a:latin typeface="Calibri"/>
                <a:ea typeface="Calibri"/>
                <a:cs typeface="Calibri"/>
              </a:rPr>
              <a:t>. </a:t>
            </a:r>
            <a:r>
              <a:rPr lang="en-US" sz="1100" err="1">
                <a:latin typeface="Calibri"/>
                <a:ea typeface="Calibri"/>
                <a:cs typeface="Calibri"/>
              </a:rPr>
              <a:t>Weaviate</a:t>
            </a:r>
            <a:r>
              <a:rPr lang="en-US" sz="1100">
                <a:latin typeface="Calibri"/>
                <a:ea typeface="Calibri"/>
                <a:cs typeface="Calibri"/>
              </a:rPr>
              <a:t> Documentation. </a:t>
            </a:r>
            <a:r>
              <a:rPr lang="en-US" sz="1100" u="sng">
                <a:latin typeface="Calibri"/>
                <a:ea typeface="Calibri"/>
                <a:cs typeface="Calibri"/>
                <a:hlinkClick r:id="rId9"/>
              </a:rPr>
              <a:t>https://docs.weaviate.io/academy/theory/hello_weaviate/overview_vectors</a:t>
            </a:r>
            <a:endParaRPr lang="en-US" sz="1100" u="sng">
              <a:latin typeface="Calibri"/>
              <a:ea typeface="Calibri"/>
              <a:cs typeface="Calibri"/>
            </a:endParaRPr>
          </a:p>
          <a:p>
            <a:pPr lvl="0"/>
            <a:endParaRPr lang="en-US" sz="1100">
              <a:latin typeface="Calibri"/>
              <a:ea typeface="Calibri"/>
              <a:cs typeface="Calibri"/>
            </a:endParaRPr>
          </a:p>
          <a:p>
            <a:pPr lvl="0"/>
            <a:r>
              <a:rPr lang="en-US" sz="1100" err="1">
                <a:latin typeface="Calibri"/>
                <a:ea typeface="Calibri"/>
                <a:cs typeface="Calibri"/>
              </a:rPr>
              <a:t>Weaviate</a:t>
            </a:r>
            <a:r>
              <a:rPr lang="en-US" sz="1100">
                <a:latin typeface="Calibri"/>
                <a:ea typeface="Calibri"/>
                <a:cs typeface="Calibri"/>
              </a:rPr>
              <a:t>. (n.d.). </a:t>
            </a:r>
            <a:r>
              <a:rPr lang="en-US" sz="1100" i="1">
                <a:latin typeface="Calibri"/>
                <a:ea typeface="Calibri"/>
                <a:cs typeface="Calibri"/>
              </a:rPr>
              <a:t>Vectorizer and vector index config</a:t>
            </a:r>
            <a:r>
              <a:rPr lang="en-US" sz="1100">
                <a:latin typeface="Calibri"/>
                <a:ea typeface="Calibri"/>
                <a:cs typeface="Calibri"/>
              </a:rPr>
              <a:t>. </a:t>
            </a:r>
            <a:r>
              <a:rPr lang="en-US" sz="1100" err="1">
                <a:latin typeface="Calibri"/>
                <a:ea typeface="Calibri"/>
                <a:cs typeface="Calibri"/>
              </a:rPr>
              <a:t>Weaviate</a:t>
            </a:r>
            <a:r>
              <a:rPr lang="en-US" sz="1100">
                <a:latin typeface="Calibri"/>
                <a:ea typeface="Calibri"/>
                <a:cs typeface="Calibri"/>
              </a:rPr>
              <a:t> Documentation. </a:t>
            </a:r>
            <a:r>
              <a:rPr lang="en-US" sz="1100" u="sng">
                <a:latin typeface="Calibri"/>
                <a:ea typeface="Calibri"/>
                <a:cs typeface="Calibri"/>
                <a:hlinkClick r:id="rId10"/>
              </a:rPr>
              <a:t>https://docs.weaviate.io/weaviate/manage-collections/vector-config</a:t>
            </a:r>
            <a:endParaRPr lang="en-US" sz="1100" u="sng">
              <a:latin typeface="Calibri"/>
              <a:ea typeface="Calibri"/>
              <a:cs typeface="Calibri"/>
            </a:endParaRPr>
          </a:p>
          <a:p>
            <a:pPr lvl="0"/>
            <a:endParaRPr lang="en-US" sz="1100">
              <a:latin typeface="Calibri"/>
              <a:ea typeface="Calibri"/>
              <a:cs typeface="Calibri"/>
            </a:endParaRPr>
          </a:p>
          <a:p>
            <a:pPr lvl="0"/>
            <a:r>
              <a:rPr lang="en-US" sz="1100">
                <a:latin typeface="Calibri"/>
                <a:ea typeface="Calibri"/>
                <a:cs typeface="Calibri"/>
              </a:rPr>
              <a:t>DataStax. (n.d.). </a:t>
            </a:r>
            <a:r>
              <a:rPr lang="en-US" sz="1100" i="1">
                <a:latin typeface="Calibri"/>
                <a:ea typeface="Calibri"/>
                <a:cs typeface="Calibri"/>
              </a:rPr>
              <a:t>What is a vector index?</a:t>
            </a:r>
            <a:r>
              <a:rPr lang="en-US" sz="1100">
                <a:latin typeface="Calibri"/>
                <a:ea typeface="Calibri"/>
                <a:cs typeface="Calibri"/>
              </a:rPr>
              <a:t> DataStax. Retrieved July 6, 2025, from </a:t>
            </a:r>
            <a:r>
              <a:rPr lang="en-US" sz="1100" u="sng">
                <a:latin typeface="Calibri"/>
                <a:ea typeface="Calibri"/>
                <a:cs typeface="Calibri"/>
                <a:hlinkClick r:id="rId11"/>
              </a:rPr>
              <a:t>https://www.datastax.com/guides/what-is-a-vector-index</a:t>
            </a:r>
            <a:endParaRPr lang="en-US" sz="1100" u="sng">
              <a:latin typeface="Calibri"/>
              <a:ea typeface="Calibri"/>
              <a:cs typeface="Calibri"/>
            </a:endParaRPr>
          </a:p>
          <a:p>
            <a:pPr lvl="0"/>
            <a:endParaRPr lang="en-US" sz="1100">
              <a:latin typeface="Calibri"/>
              <a:ea typeface="Calibri"/>
              <a:cs typeface="Calibri"/>
            </a:endParaRPr>
          </a:p>
          <a:p>
            <a:pPr lvl="0"/>
            <a:r>
              <a:rPr lang="en-US" sz="1100">
                <a:latin typeface="Calibri"/>
                <a:ea typeface="Calibri"/>
                <a:cs typeface="Calibri"/>
              </a:rPr>
              <a:t>NVIDIA RAPIDS. (n.d.). </a:t>
            </a:r>
            <a:r>
              <a:rPr lang="en-US" sz="1100" i="1">
                <a:latin typeface="Calibri"/>
                <a:ea typeface="Calibri"/>
                <a:cs typeface="Calibri"/>
              </a:rPr>
              <a:t>Vector databases vs. vector search</a:t>
            </a:r>
            <a:r>
              <a:rPr lang="en-US" sz="1100">
                <a:latin typeface="Calibri"/>
                <a:ea typeface="Calibri"/>
                <a:cs typeface="Calibri"/>
              </a:rPr>
              <a:t>. RAPIDS </a:t>
            </a:r>
            <a:r>
              <a:rPr lang="en-US" sz="1100" err="1">
                <a:latin typeface="Calibri"/>
                <a:ea typeface="Calibri"/>
                <a:cs typeface="Calibri"/>
              </a:rPr>
              <a:t>cuVS</a:t>
            </a:r>
            <a:r>
              <a:rPr lang="en-US" sz="1100">
                <a:latin typeface="Calibri"/>
                <a:ea typeface="Calibri"/>
                <a:cs typeface="Calibri"/>
              </a:rPr>
              <a:t> Documentation. Retrieved July 6, 2025, from </a:t>
            </a:r>
            <a:r>
              <a:rPr lang="en-US" sz="1100" u="sng">
                <a:latin typeface="Calibri"/>
                <a:ea typeface="Calibri"/>
                <a:cs typeface="Calibri"/>
                <a:hlinkClick r:id="rId12"/>
              </a:rPr>
              <a:t>https://docs.rapids.ai/api/cuvs/stable/vector_databases_vs_vector_search/</a:t>
            </a:r>
            <a:endParaRPr lang="en-US" sz="1100" u="sng">
              <a:latin typeface="Calibri"/>
              <a:ea typeface="Calibri"/>
              <a:cs typeface="Calibri"/>
            </a:endParaRPr>
          </a:p>
          <a:p>
            <a:pPr lvl="0"/>
            <a:endParaRPr lang="en-US" sz="1100" u="sng">
              <a:latin typeface="Calibri"/>
              <a:ea typeface="Calibri"/>
              <a:cs typeface="Calibri"/>
            </a:endParaRPr>
          </a:p>
          <a:p>
            <a:pPr lvl="0"/>
            <a:r>
              <a:rPr lang="en-US" sz="1100">
                <a:latin typeface="Calibri"/>
                <a:ea typeface="Calibri"/>
                <a:cs typeface="Calibri"/>
              </a:rPr>
              <a:t>Microsoft. (2024). Copilot in PowerPoint: Image generation and design layout tools. Microsoft Support. </a:t>
            </a:r>
            <a:r>
              <a:rPr lang="en-US" sz="1100">
                <a:latin typeface="Calibri"/>
                <a:ea typeface="Calibri"/>
                <a:cs typeface="Calibri"/>
                <a:hlinkClick r:id="rId13"/>
              </a:rPr>
              <a:t>https://support.microsoft.com/en-us/office/copilot-in-powerpoint</a:t>
            </a:r>
            <a:r>
              <a:rPr lang="en-US" sz="1100">
                <a:latin typeface="Calibri"/>
                <a:ea typeface="Calibri"/>
                <a:cs typeface="Calibri"/>
              </a:rPr>
              <a:t> </a:t>
            </a:r>
          </a:p>
        </p:txBody>
      </p:sp>
    </p:spTree>
    <p:extLst>
      <p:ext uri="{BB962C8B-B14F-4D97-AF65-F5344CB8AC3E}">
        <p14:creationId xmlns:p14="http://schemas.microsoft.com/office/powerpoint/2010/main" val="21715149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E4C5-1EFC-8229-184B-0E31C78FEE80}"/>
              </a:ext>
            </a:extLst>
          </p:cNvPr>
          <p:cNvSpPr>
            <a:spLocks noGrp="1"/>
          </p:cNvSpPr>
          <p:nvPr>
            <p:ph type="title"/>
          </p:nvPr>
        </p:nvSpPr>
        <p:spPr>
          <a:xfrm>
            <a:off x="3639682" y="232533"/>
            <a:ext cx="4206778" cy="675531"/>
          </a:xfrm>
        </p:spPr>
        <p:txBody>
          <a:bodyPr vert="horz" lIns="91440" tIns="45720" rIns="91440" bIns="45720" rtlCol="0" anchor="t">
            <a:normAutofit/>
          </a:bodyPr>
          <a:lstStyle/>
          <a:p>
            <a:r>
              <a:rPr lang="en-US" sz="3600" b="1" kern="1200">
                <a:solidFill>
                  <a:srgbClr val="FFFF00"/>
                </a:solidFill>
                <a:latin typeface="Calibri"/>
                <a:ea typeface="Calibri"/>
                <a:cs typeface="Calibri"/>
              </a:rPr>
              <a:t>Agenda</a:t>
            </a:r>
          </a:p>
        </p:txBody>
      </p:sp>
      <p:sp>
        <p:nvSpPr>
          <p:cNvPr id="5" name="TextBox 4">
            <a:extLst>
              <a:ext uri="{FF2B5EF4-FFF2-40B4-BE49-F238E27FC236}">
                <a16:creationId xmlns:a16="http://schemas.microsoft.com/office/drawing/2014/main" id="{6A4C69F0-5615-4654-90EC-BE3896300E5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0186" y="903389"/>
            <a:ext cx="7406346" cy="5734134"/>
          </a:xfrm>
          <a:prstGeom prst="rect">
            <a:avLst/>
          </a:prstGeom>
        </p:spPr>
        <p:txBody>
          <a:bodyPr lIns="91440" tIns="45720" rIns="91440" bIns="45720" anchor="t">
            <a:noAutofit/>
          </a:bodyPr>
          <a:lstStyle/>
          <a:p>
            <a:pPr marL="342900" indent="-342900">
              <a:lnSpc>
                <a:spcPct val="150000"/>
              </a:lnSpc>
              <a:buFont typeface="Arial" panose="020B0604020202020204" pitchFamily="34" charset="0"/>
              <a:buChar char="•"/>
            </a:pPr>
            <a:r>
              <a:rPr lang="en-US" sz="2400" dirty="0">
                <a:latin typeface="Aptos"/>
                <a:ea typeface="Calibri"/>
                <a:cs typeface="Calibri"/>
              </a:rPr>
              <a:t>RAG Architecture</a:t>
            </a:r>
          </a:p>
          <a:p>
            <a:pPr marL="342900" indent="-342900">
              <a:lnSpc>
                <a:spcPct val="150000"/>
              </a:lnSpc>
              <a:buFont typeface="Arial" panose="020B0604020202020204" pitchFamily="34" charset="0"/>
              <a:buChar char="•"/>
            </a:pPr>
            <a:r>
              <a:rPr lang="en-US" sz="2400" dirty="0">
                <a:latin typeface="Aptos"/>
                <a:ea typeface="Calibri"/>
                <a:cs typeface="Calibri"/>
              </a:rPr>
              <a:t>Demo</a:t>
            </a:r>
          </a:p>
          <a:p>
            <a:pPr marL="342900" indent="-342900">
              <a:lnSpc>
                <a:spcPct val="150000"/>
              </a:lnSpc>
              <a:buFont typeface="Arial" panose="020B0604020202020204" pitchFamily="34" charset="0"/>
              <a:buChar char="•"/>
            </a:pPr>
            <a:r>
              <a:rPr lang="en-US" sz="2400" dirty="0">
                <a:latin typeface="Aptos"/>
                <a:ea typeface="Calibri"/>
                <a:cs typeface="Calibri"/>
              </a:rPr>
              <a:t>Verba - application architecture overview</a:t>
            </a:r>
            <a:endParaRPr lang="en-US" sz="2400" dirty="0">
              <a:latin typeface="Aptos"/>
            </a:endParaRPr>
          </a:p>
          <a:p>
            <a:pPr marL="342900" indent="-342900">
              <a:lnSpc>
                <a:spcPct val="150000"/>
              </a:lnSpc>
              <a:buFont typeface="Arial" panose="020B0604020202020204" pitchFamily="34" charset="0"/>
              <a:buChar char="•"/>
            </a:pPr>
            <a:r>
              <a:rPr lang="en-US" sz="2400" dirty="0">
                <a:latin typeface="Aptos"/>
                <a:ea typeface="Calibri"/>
                <a:cs typeface="Calibri"/>
              </a:rPr>
              <a:t>Verba - processes </a:t>
            </a:r>
          </a:p>
          <a:p>
            <a:pPr marL="342900" indent="-342900">
              <a:lnSpc>
                <a:spcPct val="150000"/>
              </a:lnSpc>
              <a:buFont typeface="Arial" panose="020B0604020202020204" pitchFamily="34" charset="0"/>
              <a:buChar char="•"/>
            </a:pPr>
            <a:r>
              <a:rPr lang="en-US" sz="2400" dirty="0">
                <a:latin typeface="Aptos"/>
                <a:ea typeface="Calibri"/>
                <a:cs typeface="Calibri"/>
              </a:rPr>
              <a:t>Verba - tech stack</a:t>
            </a:r>
          </a:p>
          <a:p>
            <a:pPr marL="342900" indent="-342900">
              <a:lnSpc>
                <a:spcPct val="150000"/>
              </a:lnSpc>
              <a:buFont typeface="Arial" panose="020B0604020202020204" pitchFamily="34" charset="0"/>
              <a:buChar char="•"/>
            </a:pPr>
            <a:r>
              <a:rPr lang="en-US" sz="2400" dirty="0">
                <a:latin typeface="Aptos"/>
                <a:ea typeface="Calibri"/>
                <a:cs typeface="Calibri"/>
              </a:rPr>
              <a:t>Deployment challenges and solutions</a:t>
            </a:r>
          </a:p>
          <a:p>
            <a:pPr marL="342900" indent="-342900">
              <a:lnSpc>
                <a:spcPct val="150000"/>
              </a:lnSpc>
              <a:buFont typeface="Arial" panose="020B0604020202020204" pitchFamily="34" charset="0"/>
              <a:buChar char="•"/>
            </a:pPr>
            <a:r>
              <a:rPr lang="en-US" sz="2400" dirty="0">
                <a:latin typeface="Aptos"/>
                <a:ea typeface="Calibri"/>
                <a:cs typeface="Calibri"/>
              </a:rPr>
              <a:t>Key concepts: </a:t>
            </a:r>
          </a:p>
          <a:p>
            <a:pPr>
              <a:lnSpc>
                <a:spcPct val="150000"/>
              </a:lnSpc>
            </a:pPr>
            <a:r>
              <a:rPr lang="en-US" sz="2400" dirty="0">
                <a:latin typeface="Aptos"/>
                <a:ea typeface="Calibri"/>
                <a:cs typeface="Calibri"/>
              </a:rPr>
              <a:t>  chunking, tokenization, and embeddings</a:t>
            </a:r>
            <a:endParaRPr lang="en-US" sz="2400" dirty="0">
              <a:latin typeface="Aptos"/>
            </a:endParaRPr>
          </a:p>
          <a:p>
            <a:pPr marL="342900" indent="-342900">
              <a:lnSpc>
                <a:spcPct val="150000"/>
              </a:lnSpc>
              <a:buFont typeface="Arial" panose="020B0604020202020204" pitchFamily="34" charset="0"/>
              <a:buChar char="•"/>
            </a:pPr>
            <a:r>
              <a:rPr lang="en-US" sz="2400" dirty="0">
                <a:latin typeface="Aptos"/>
                <a:ea typeface="Calibri"/>
                <a:cs typeface="Calibri"/>
              </a:rPr>
              <a:t>Deployment</a:t>
            </a:r>
          </a:p>
          <a:p>
            <a:pPr marL="342900" indent="-342900">
              <a:lnSpc>
                <a:spcPct val="150000"/>
              </a:lnSpc>
              <a:buFont typeface="Arial" panose="020B0604020202020204" pitchFamily="34" charset="0"/>
              <a:buChar char="•"/>
            </a:pPr>
            <a:r>
              <a:rPr lang="en-US" sz="2400" dirty="0">
                <a:latin typeface="Aptos"/>
                <a:ea typeface="Calibri"/>
                <a:cs typeface="Calibri"/>
              </a:rPr>
              <a:t>Lessons learned</a:t>
            </a:r>
          </a:p>
          <a:p>
            <a:pPr>
              <a:lnSpc>
                <a:spcPct val="150000"/>
              </a:lnSpc>
            </a:pPr>
            <a:endParaRPr lang="en-US" sz="2400" dirty="0">
              <a:latin typeface="Aptos"/>
              <a:ea typeface="Calibri"/>
              <a:cs typeface="Calibri"/>
            </a:endParaRPr>
          </a:p>
        </p:txBody>
      </p:sp>
      <p:pic>
        <p:nvPicPr>
          <p:cNvPr id="3" name="Picture 2">
            <a:extLst>
              <a:ext uri="{FF2B5EF4-FFF2-40B4-BE49-F238E27FC236}">
                <a16:creationId xmlns:a16="http://schemas.microsoft.com/office/drawing/2014/main" id="{97051AB6-0440-0F6F-7B91-D357DB1F4B03}"/>
              </a:ext>
            </a:extLst>
          </p:cNvPr>
          <p:cNvPicPr>
            <a:picLocks noChangeAspect="1"/>
          </p:cNvPicPr>
          <p:nvPr/>
        </p:nvPicPr>
        <p:blipFill>
          <a:blip r:embed="rId3"/>
          <a:stretch>
            <a:fillRect/>
          </a:stretch>
        </p:blipFill>
        <p:spPr>
          <a:xfrm>
            <a:off x="7984492" y="1480911"/>
            <a:ext cx="4209695" cy="4055952"/>
          </a:xfrm>
          <a:prstGeom prst="rect">
            <a:avLst/>
          </a:prstGeom>
        </p:spPr>
      </p:pic>
    </p:spTree>
    <p:extLst>
      <p:ext uri="{BB962C8B-B14F-4D97-AF65-F5344CB8AC3E}">
        <p14:creationId xmlns:p14="http://schemas.microsoft.com/office/powerpoint/2010/main" val="24534943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89FD-A78B-31A8-2BD0-84635D786087}"/>
              </a:ext>
            </a:extLst>
          </p:cNvPr>
          <p:cNvSpPr>
            <a:spLocks noGrp="1"/>
          </p:cNvSpPr>
          <p:nvPr>
            <p:ph type="title"/>
          </p:nvPr>
        </p:nvSpPr>
        <p:spPr/>
        <p:txBody>
          <a:bodyPr/>
          <a:lstStyle/>
          <a:p>
            <a:r>
              <a:rPr lang="en-US">
                <a:ln>
                  <a:solidFill>
                    <a:prstClr val="black">
                      <a:lumMod val="75000"/>
                      <a:lumOff val="25000"/>
                      <a:alpha val="10000"/>
                    </a:prstClr>
                  </a:solidFill>
                </a:ln>
                <a:solidFill>
                  <a:srgbClr val="FFFF00"/>
                </a:solidFill>
                <a:effectLst>
                  <a:outerShdw blurRad="9525" dist="25400" dir="14640000" algn="tl" rotWithShape="0">
                    <a:prstClr val="black">
                      <a:alpha val="30000"/>
                    </a:prstClr>
                  </a:outerShdw>
                </a:effectLst>
                <a:latin typeface="Aptos"/>
                <a:ea typeface="Calibri"/>
                <a:cs typeface="Calibri"/>
              </a:rPr>
              <a:t>RAG Architecture</a:t>
            </a:r>
            <a:endParaRPr lang="en-US">
              <a:solidFill>
                <a:srgbClr val="FFFF00"/>
              </a:solidFill>
              <a:latin typeface="Aptos"/>
              <a:ea typeface="Calibri"/>
              <a:cs typeface="Calibri"/>
            </a:endParaRPr>
          </a:p>
        </p:txBody>
      </p:sp>
      <p:pic>
        <p:nvPicPr>
          <p:cNvPr id="4" name="Picture 3" descr="A diagram of a vector database&#10;&#10;AI-generated content may be incorrect.">
            <a:extLst>
              <a:ext uri="{FF2B5EF4-FFF2-40B4-BE49-F238E27FC236}">
                <a16:creationId xmlns:a16="http://schemas.microsoft.com/office/drawing/2014/main" id="{6E5D43AD-FAF5-7232-E6A1-C63270171F86}"/>
              </a:ext>
            </a:extLst>
          </p:cNvPr>
          <p:cNvPicPr>
            <a:picLocks noChangeAspect="1"/>
          </p:cNvPicPr>
          <p:nvPr/>
        </p:nvPicPr>
        <p:blipFill>
          <a:blip r:embed="rId2"/>
          <a:stretch>
            <a:fillRect/>
          </a:stretch>
        </p:blipFill>
        <p:spPr>
          <a:xfrm>
            <a:off x="0" y="1718153"/>
            <a:ext cx="12192000" cy="3421694"/>
          </a:xfrm>
          <a:prstGeom prst="rect">
            <a:avLst/>
          </a:prstGeom>
        </p:spPr>
      </p:pic>
    </p:spTree>
    <p:extLst>
      <p:ext uri="{BB962C8B-B14F-4D97-AF65-F5344CB8AC3E}">
        <p14:creationId xmlns:p14="http://schemas.microsoft.com/office/powerpoint/2010/main" val="69165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4ECE-8C64-5A0D-FCDA-2EA6FE1A167A}"/>
              </a:ext>
            </a:extLst>
          </p:cNvPr>
          <p:cNvSpPr>
            <a:spLocks noGrp="1"/>
          </p:cNvSpPr>
          <p:nvPr>
            <p:ph type="title"/>
          </p:nvPr>
        </p:nvSpPr>
        <p:spPr>
          <a:xfrm>
            <a:off x="107917" y="645363"/>
            <a:ext cx="5694367" cy="1067853"/>
          </a:xfrm>
        </p:spPr>
        <p:txBody>
          <a:bodyPr vert="horz" lIns="91440" tIns="45720" rIns="91440" bIns="45720" rtlCol="0" anchor="ctr">
            <a:normAutofit/>
          </a:bodyPr>
          <a:lstStyle/>
          <a:p>
            <a:r>
              <a:rPr lang="en-US" sz="3600" b="1">
                <a:solidFill>
                  <a:srgbClr val="FFFF00"/>
                </a:solidFill>
                <a:latin typeface="Calibri"/>
                <a:ea typeface="Calibri"/>
                <a:cs typeface="Calibri"/>
              </a:rPr>
              <a:t>Verba Modular Architecture </a:t>
            </a:r>
            <a:endParaRPr lang="en-US" sz="3600" b="1">
              <a:ln>
                <a:solidFill>
                  <a:prstClr val="black">
                    <a:lumMod val="75000"/>
                    <a:lumOff val="25000"/>
                    <a:alpha val="10000"/>
                  </a:prstClr>
                </a:solidFill>
              </a:ln>
              <a:solidFill>
                <a:srgbClr val="FFFF00"/>
              </a:solidFill>
              <a:effectLst>
                <a:outerShdw blurRad="9525" dist="25400" dir="14640000" algn="tl" rotWithShape="0">
                  <a:prstClr val="black">
                    <a:alpha val="30000"/>
                  </a:prstClr>
                </a:outerShdw>
              </a:effectLst>
              <a:latin typeface="Calibri"/>
              <a:ea typeface="Calibri"/>
              <a:cs typeface="Calibri"/>
            </a:endParaRPr>
          </a:p>
        </p:txBody>
      </p:sp>
      <p:sp>
        <p:nvSpPr>
          <p:cNvPr id="6" name="Content Placeholder 2">
            <a:extLst>
              <a:ext uri="{FF2B5EF4-FFF2-40B4-BE49-F238E27FC236}">
                <a16:creationId xmlns:a16="http://schemas.microsoft.com/office/drawing/2014/main" id="{EECEC276-5DB1-1134-9373-2335CB334BDE}"/>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05604" y="103313"/>
            <a:ext cx="6301656" cy="6604652"/>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spcBef>
                <a:spcPts val="2500"/>
              </a:spcBef>
              <a:buSzPct val="90000"/>
              <a:buNone/>
            </a:pPr>
            <a:r>
              <a:rPr lang="en-US" sz="2400" b="1" dirty="0">
                <a:solidFill>
                  <a:schemeClr val="tx1"/>
                </a:solidFill>
                <a:latin typeface="Aptos"/>
                <a:ea typeface="Calibri"/>
                <a:cs typeface="Calibri"/>
              </a:rPr>
              <a:t>Verba’s modular architecture breaks down the RAG pipeline into specialized managers—each handling a key part of the process.</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ndParaRPr>
          </a:p>
          <a:p>
            <a:pPr indent="-305435">
              <a:buFont typeface="Arial" panose="020B0604020202020204" pitchFamily="34" charset="0"/>
              <a:buChar char="•"/>
            </a:pPr>
            <a:r>
              <a:rPr lang="en-US" sz="2400" dirty="0" err="1">
                <a:latin typeface="Aptos"/>
                <a:ea typeface="Calibri"/>
                <a:cs typeface="Calibri"/>
              </a:rPr>
              <a:t>VerbaManager</a:t>
            </a:r>
            <a:r>
              <a:rPr lang="en-US" sz="2400" dirty="0">
                <a:latin typeface="Aptos"/>
                <a:ea typeface="Calibri"/>
                <a:cs typeface="Calibri"/>
              </a:rPr>
              <a:t>: Oversees the entire workflow and coordinates modules</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indent="-305435">
              <a:buFont typeface="Arial" panose="020B0604020202020204" pitchFamily="34" charset="0"/>
              <a:buChar char="•"/>
            </a:pPr>
            <a:r>
              <a:rPr lang="en-US" sz="2400" dirty="0" err="1">
                <a:latin typeface="Aptos"/>
                <a:ea typeface="Calibri"/>
                <a:cs typeface="Calibri"/>
              </a:rPr>
              <a:t>ReaderManager</a:t>
            </a:r>
            <a:r>
              <a:rPr lang="en-US" sz="2400" dirty="0">
                <a:latin typeface="Aptos"/>
                <a:ea typeface="Calibri"/>
                <a:cs typeface="Calibri"/>
              </a:rPr>
              <a:t>: Parses input into structured </a:t>
            </a:r>
            <a:r>
              <a:rPr lang="en-US" sz="2400" dirty="0" err="1">
                <a:latin typeface="Aptos"/>
                <a:ea typeface="Calibri"/>
                <a:cs typeface="Calibri"/>
              </a:rPr>
              <a:t>VerbaDocument</a:t>
            </a:r>
            <a:r>
              <a:rPr lang="en-US" sz="2400" dirty="0">
                <a:latin typeface="Aptos"/>
                <a:ea typeface="Calibri"/>
                <a:cs typeface="Calibri"/>
              </a:rPr>
              <a:t> objects</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indent="-305435">
              <a:buFont typeface="Arial" panose="020B0604020202020204" pitchFamily="34" charset="0"/>
              <a:buChar char="•"/>
            </a:pPr>
            <a:r>
              <a:rPr lang="en-US" sz="2400" dirty="0" err="1">
                <a:latin typeface="Aptos"/>
                <a:ea typeface="Calibri"/>
                <a:cs typeface="Calibri"/>
              </a:rPr>
              <a:t>ChunkerManager</a:t>
            </a:r>
            <a:r>
              <a:rPr lang="en-US" sz="2400" dirty="0">
                <a:latin typeface="Aptos"/>
                <a:ea typeface="Calibri"/>
                <a:cs typeface="Calibri"/>
              </a:rPr>
              <a:t>: Splits documents into semantic chunks for embedding</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indent="-305435">
              <a:buFont typeface="Arial" panose="020B0604020202020204" pitchFamily="34" charset="0"/>
              <a:buChar char="•"/>
            </a:pPr>
            <a:r>
              <a:rPr lang="en-US" sz="2400" dirty="0" err="1">
                <a:latin typeface="Aptos"/>
                <a:ea typeface="Calibri"/>
                <a:cs typeface="Calibri"/>
              </a:rPr>
              <a:t>EmbeddingManager</a:t>
            </a:r>
            <a:r>
              <a:rPr lang="en-US" sz="2400" dirty="0">
                <a:latin typeface="Aptos"/>
                <a:ea typeface="Calibri"/>
                <a:cs typeface="Calibri"/>
              </a:rPr>
              <a:t>: Converts chunks into vectors and stores them in </a:t>
            </a:r>
            <a:r>
              <a:rPr lang="en-US" sz="2400" dirty="0" err="1">
                <a:latin typeface="Aptos"/>
                <a:ea typeface="Calibri"/>
                <a:cs typeface="Calibri"/>
              </a:rPr>
              <a:t>Weaviate</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indent="-305435">
              <a:buFont typeface="Arial" panose="020B0604020202020204" pitchFamily="34" charset="0"/>
              <a:buChar char="•"/>
            </a:pPr>
            <a:r>
              <a:rPr lang="en-US" sz="2400" dirty="0" err="1">
                <a:latin typeface="Aptos"/>
                <a:ea typeface="Calibri"/>
                <a:cs typeface="Calibri"/>
              </a:rPr>
              <a:t>RetrieveManager</a:t>
            </a:r>
            <a:r>
              <a:rPr lang="en-US" sz="2400" dirty="0">
                <a:latin typeface="Aptos"/>
                <a:ea typeface="Calibri"/>
                <a:cs typeface="Calibri"/>
              </a:rPr>
              <a:t>: Finds relevant chunks based on query embeddings</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indent="-305435">
              <a:buFont typeface="Arial" panose="020B0604020202020204" pitchFamily="34" charset="0"/>
              <a:buChar char="•"/>
            </a:pPr>
            <a:r>
              <a:rPr lang="en-US" sz="2400" dirty="0" err="1">
                <a:latin typeface="Aptos"/>
                <a:ea typeface="Calibri"/>
                <a:cs typeface="Calibri"/>
              </a:rPr>
              <a:t>GenerationManager</a:t>
            </a:r>
            <a:r>
              <a:rPr lang="en-US" sz="2400" dirty="0">
                <a:latin typeface="Aptos"/>
                <a:ea typeface="Calibri"/>
                <a:cs typeface="Calibri"/>
              </a:rPr>
              <a:t>: Synthesizes responses using LLMs like Llama3</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Aptos"/>
              <a:ea typeface="Calibri"/>
              <a:cs typeface="Calibri"/>
            </a:endParaRPr>
          </a:p>
          <a:p>
            <a:pPr marL="0" indent="0">
              <a:lnSpc>
                <a:spcPct val="150000"/>
              </a:lnSpc>
              <a:spcBef>
                <a:spcPts val="2500"/>
              </a:spcBef>
              <a:buSzPct val="90000"/>
              <a:buNone/>
            </a:pP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p:txBody>
      </p:sp>
      <p:pic>
        <p:nvPicPr>
          <p:cNvPr id="5" name="Content Placeholder 7" descr="A screenshot of a computer&#10;&#10;AI-generated content may be incorrect.">
            <a:extLst>
              <a:ext uri="{FF2B5EF4-FFF2-40B4-BE49-F238E27FC236}">
                <a16:creationId xmlns:a16="http://schemas.microsoft.com/office/drawing/2014/main" id="{B9F30283-ECBE-085B-5F9A-782EB3F47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3" y="1989900"/>
            <a:ext cx="5691051" cy="3207897"/>
          </a:xfrm>
          <a:prstGeom prst="rect">
            <a:avLst/>
          </a:prstGeom>
        </p:spPr>
      </p:pic>
    </p:spTree>
    <p:extLst>
      <p:ext uri="{BB962C8B-B14F-4D97-AF65-F5344CB8AC3E}">
        <p14:creationId xmlns:p14="http://schemas.microsoft.com/office/powerpoint/2010/main" val="1495841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BFAA-8F80-49B7-FDB1-424177E0D24B}"/>
              </a:ext>
            </a:extLst>
          </p:cNvPr>
          <p:cNvSpPr>
            <a:spLocks noGrp="1"/>
          </p:cNvSpPr>
          <p:nvPr>
            <p:ph type="title"/>
          </p:nvPr>
        </p:nvSpPr>
        <p:spPr>
          <a:xfrm>
            <a:off x="155420" y="133593"/>
            <a:ext cx="5636469" cy="770974"/>
          </a:xfrm>
        </p:spPr>
        <p:txBody>
          <a:bodyPr vert="horz" lIns="91440" tIns="45720" rIns="91440" bIns="45720" rtlCol="0" anchor="t">
            <a:normAutofit/>
          </a:bodyPr>
          <a:lstStyle/>
          <a:p>
            <a:r>
              <a:rPr lang="en-US" sz="3600" b="1">
                <a:solidFill>
                  <a:srgbClr val="FFFF00"/>
                </a:solidFill>
                <a:latin typeface="Aptos"/>
                <a:ea typeface="Calibri"/>
                <a:cs typeface="Calibri"/>
              </a:rPr>
              <a:t>Understanding Verba</a:t>
            </a:r>
            <a:endParaRPr lang="en-US">
              <a:solidFill>
                <a:srgbClr val="FFFF00"/>
              </a:solidFill>
              <a:latin typeface="Aptos"/>
              <a:ea typeface="Calibri"/>
              <a:cs typeface="Calibri"/>
            </a:endParaRPr>
          </a:p>
        </p:txBody>
      </p:sp>
      <p:sp>
        <p:nvSpPr>
          <p:cNvPr id="5" name="TextBox 4">
            <a:extLst>
              <a:ext uri="{FF2B5EF4-FFF2-40B4-BE49-F238E27FC236}">
                <a16:creationId xmlns:a16="http://schemas.microsoft.com/office/drawing/2014/main" id="{58E0D26A-C44F-4A91-8C06-A301E373024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669" y="906188"/>
            <a:ext cx="5807864" cy="5719893"/>
          </a:xfrm>
          <a:prstGeom prst="rect">
            <a:avLst/>
          </a:prstGeom>
        </p:spPr>
        <p:txBody>
          <a:bodyPr lIns="91440" tIns="45720" rIns="91440" bIns="45720" anchor="t">
            <a:noAutofit/>
          </a:bodyPr>
          <a:lstStyle/>
          <a:p>
            <a:pPr marL="0" indent="0">
              <a:lnSpc>
                <a:spcPct val="90000"/>
              </a:lnSpc>
              <a:spcBef>
                <a:spcPts val="2500"/>
              </a:spcBef>
              <a:spcAft>
                <a:spcPts val="600"/>
              </a:spcAft>
              <a:buNone/>
            </a:pPr>
            <a:r>
              <a:rPr lang="en-US" sz="2400">
                <a:latin typeface="Aptos"/>
                <a:ea typeface="Calibri"/>
                <a:cs typeface="Calibri"/>
              </a:rPr>
              <a:t>Verba uses a Retrieval-Augmented Generation pipeline powered by Llama3 to deliver grounded, context-aware responses.</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Documents are chunked, tokenized, embedded, and stored in </a:t>
            </a:r>
            <a:r>
              <a:rPr lang="en-US" sz="2400" err="1">
                <a:latin typeface="Aptos"/>
                <a:ea typeface="Calibri"/>
                <a:cs typeface="Calibri"/>
              </a:rPr>
              <a:t>Weaviate</a:t>
            </a:r>
            <a:endParaRPr lang="en-US" sz="2400">
              <a:latin typeface="Aptos"/>
              <a:ea typeface="Calibri"/>
              <a:cs typeface="Calibri"/>
            </a:endParaRP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User queries are changed into vectors and matched to stored chunks </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Llama3 (8B/70B) is instruction-tuned for chat and runs locally via </a:t>
            </a:r>
            <a:r>
              <a:rPr lang="en-US" sz="2400" err="1">
                <a:latin typeface="Aptos"/>
                <a:ea typeface="Calibri"/>
                <a:cs typeface="Calibri"/>
              </a:rPr>
              <a:t>Ollama</a:t>
            </a:r>
            <a:endParaRPr lang="en-US" sz="2400">
              <a:latin typeface="Aptos"/>
              <a:ea typeface="Calibri"/>
              <a:cs typeface="Calibri"/>
            </a:endParaRP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Results are returned in natural language, grounded in source content</a:t>
            </a:r>
          </a:p>
          <a:p>
            <a:pPr marL="285750" indent="-285750">
              <a:spcBef>
                <a:spcPts val="2500"/>
              </a:spcBef>
              <a:spcAft>
                <a:spcPts val="600"/>
              </a:spcAft>
              <a:buFont typeface="Arial" panose="020B0604020202020204" pitchFamily="34" charset="0"/>
              <a:buChar char="•"/>
            </a:pPr>
            <a:endParaRPr lang="en-US" sz="2400">
              <a:latin typeface="Calibri"/>
              <a:ea typeface="Calibri"/>
              <a:cs typeface="Calibri"/>
            </a:endParaRPr>
          </a:p>
          <a:p>
            <a:pPr marL="0" indent="0">
              <a:lnSpc>
                <a:spcPct val="90000"/>
              </a:lnSpc>
              <a:spcBef>
                <a:spcPts val="2500"/>
              </a:spcBef>
              <a:spcAft>
                <a:spcPts val="600"/>
              </a:spcAft>
              <a:buNone/>
            </a:pPr>
            <a:endParaRPr lang="en-US" sz="2400">
              <a:latin typeface="Calibri"/>
              <a:ea typeface="Calibri"/>
              <a:cs typeface="Calibri"/>
            </a:endParaRPr>
          </a:p>
        </p:txBody>
      </p:sp>
      <p:sp>
        <p:nvSpPr>
          <p:cNvPr id="6" name="TextBox 5">
            <a:extLst>
              <a:ext uri="{FF2B5EF4-FFF2-40B4-BE49-F238E27FC236}">
                <a16:creationId xmlns:a16="http://schemas.microsoft.com/office/drawing/2014/main" id="{CB386F9E-18EF-574F-73EA-00F082220ABA}"/>
              </a:ext>
            </a:extLst>
          </p:cNvPr>
          <p:cNvSpPr txBox="1"/>
          <p:nvPr/>
        </p:nvSpPr>
        <p:spPr>
          <a:xfrm>
            <a:off x="7509003" y="786745"/>
            <a:ext cx="3957569" cy="1323439"/>
          </a:xfrm>
          <a:prstGeom prst="rect">
            <a:avLst/>
          </a:prstGeom>
          <a:noFill/>
        </p:spPr>
        <p:txBody>
          <a:bodyPr wrap="square" lIns="91440" tIns="45720" rIns="91440" bIns="45720" anchor="t">
            <a:spAutoFit/>
          </a:bodyPr>
          <a:lstStyle/>
          <a:p>
            <a:r>
              <a:rPr lang="en-US" sz="1600">
                <a:latin typeface="Aptos"/>
                <a:ea typeface="Calibri"/>
                <a:cs typeface="Calibri"/>
              </a:rPr>
              <a:t>[Document Upload]      </a:t>
            </a:r>
          </a:p>
          <a:p>
            <a:r>
              <a:rPr lang="en-US" sz="1600">
                <a:latin typeface="Aptos"/>
                <a:ea typeface="Calibri"/>
                <a:cs typeface="Calibri"/>
              </a:rPr>
              <a:t>↓[Chunk → Tokenize → Embed]      </a:t>
            </a:r>
          </a:p>
          <a:p>
            <a:r>
              <a:rPr lang="en-US" sz="1600">
                <a:latin typeface="Aptos"/>
                <a:ea typeface="Calibri"/>
                <a:cs typeface="Calibri"/>
              </a:rPr>
              <a:t>↓[Store in </a:t>
            </a:r>
            <a:r>
              <a:rPr lang="en-US" sz="1600" err="1">
                <a:latin typeface="Aptos"/>
                <a:ea typeface="Calibri"/>
                <a:cs typeface="Calibri"/>
              </a:rPr>
              <a:t>Weaviate</a:t>
            </a:r>
            <a:r>
              <a:rPr lang="en-US" sz="1600">
                <a:latin typeface="Aptos"/>
                <a:ea typeface="Calibri"/>
                <a:cs typeface="Calibri"/>
              </a:rPr>
              <a:t>]      </a:t>
            </a:r>
          </a:p>
          <a:p>
            <a:r>
              <a:rPr lang="en-US" sz="1600">
                <a:latin typeface="Aptos"/>
                <a:ea typeface="Calibri"/>
                <a:cs typeface="Calibri"/>
              </a:rPr>
              <a:t>↓[User Query → Embed → Match]      </a:t>
            </a:r>
          </a:p>
          <a:p>
            <a:r>
              <a:rPr lang="en-US" sz="1600">
                <a:latin typeface="Aptos"/>
                <a:ea typeface="Calibri"/>
                <a:cs typeface="Calibri"/>
              </a:rPr>
              <a:t>↓[Retrieve Chunks → Generate Response]</a:t>
            </a:r>
          </a:p>
        </p:txBody>
      </p:sp>
      <p:pic>
        <p:nvPicPr>
          <p:cNvPr id="10" name="Content Placeholder 7" descr="A screenshot of a computer&#10;&#10;AI-generated content may be incorrect.">
            <a:extLst>
              <a:ext uri="{FF2B5EF4-FFF2-40B4-BE49-F238E27FC236}">
                <a16:creationId xmlns:a16="http://schemas.microsoft.com/office/drawing/2014/main" id="{A282228A-BA3C-324B-55A3-BFA63F513EF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79621" y="2233481"/>
            <a:ext cx="6011893" cy="3378345"/>
          </a:xfrm>
        </p:spPr>
      </p:pic>
      <p:sp>
        <p:nvSpPr>
          <p:cNvPr id="3" name="TextBox 2">
            <a:extLst>
              <a:ext uri="{FF2B5EF4-FFF2-40B4-BE49-F238E27FC236}">
                <a16:creationId xmlns:a16="http://schemas.microsoft.com/office/drawing/2014/main" id="{67C8C3EE-A13D-677A-EC20-955CF99BCD0A}"/>
              </a:ext>
            </a:extLst>
          </p:cNvPr>
          <p:cNvSpPr txBox="1"/>
          <p:nvPr/>
        </p:nvSpPr>
        <p:spPr>
          <a:xfrm>
            <a:off x="6095106" y="5731867"/>
            <a:ext cx="60994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ptos"/>
                <a:ea typeface="Calibri"/>
                <a:cs typeface="Calibri"/>
              </a:rPr>
              <a:t>Icon Index: </a:t>
            </a:r>
          </a:p>
          <a:p>
            <a:r>
              <a:rPr lang="en-US" sz="1200" err="1">
                <a:latin typeface="Aptos"/>
                <a:ea typeface="Calibri"/>
                <a:cs typeface="Calibri"/>
              </a:rPr>
              <a:t>LangChain</a:t>
            </a:r>
            <a:r>
              <a:rPr lang="en-US" sz="1200">
                <a:latin typeface="Aptos"/>
                <a:ea typeface="Calibri"/>
                <a:cs typeface="Calibri"/>
              </a:rPr>
              <a:t>, Meta, </a:t>
            </a:r>
            <a:r>
              <a:rPr lang="en-US" sz="1200" err="1">
                <a:latin typeface="Aptos"/>
                <a:ea typeface="Calibri"/>
                <a:cs typeface="Calibri"/>
              </a:rPr>
              <a:t>LlamaIndex</a:t>
            </a:r>
            <a:r>
              <a:rPr lang="en-US" sz="1200">
                <a:latin typeface="Aptos"/>
                <a:ea typeface="Calibri"/>
                <a:cs typeface="Calibri"/>
              </a:rPr>
              <a:t>, Hugging Face, OpenAI, Google </a:t>
            </a:r>
            <a:r>
              <a:rPr lang="en-US" sz="1200" err="1">
                <a:latin typeface="Aptos"/>
                <a:ea typeface="Calibri"/>
                <a:cs typeface="Calibri"/>
              </a:rPr>
              <a:t>PaLM</a:t>
            </a:r>
            <a:r>
              <a:rPr lang="en-US" sz="1200">
                <a:latin typeface="Aptos"/>
                <a:ea typeface="Calibri"/>
                <a:cs typeface="Calibri"/>
              </a:rPr>
              <a:t>, Haystack, cohere-ai  </a:t>
            </a:r>
          </a:p>
        </p:txBody>
      </p:sp>
    </p:spTree>
    <p:extLst>
      <p:ext uri="{BB962C8B-B14F-4D97-AF65-F5344CB8AC3E}">
        <p14:creationId xmlns:p14="http://schemas.microsoft.com/office/powerpoint/2010/main" val="35845277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29CB-26D7-0FE3-3ED5-C80534F7FC1C}"/>
              </a:ext>
            </a:extLst>
          </p:cNvPr>
          <p:cNvSpPr>
            <a:spLocks noGrp="1"/>
          </p:cNvSpPr>
          <p:nvPr>
            <p:ph type="title"/>
          </p:nvPr>
        </p:nvSpPr>
        <p:spPr>
          <a:xfrm>
            <a:off x="612647" y="341152"/>
            <a:ext cx="10616329" cy="699837"/>
          </a:xfrm>
        </p:spPr>
        <p:txBody>
          <a:bodyPr vert="horz" lIns="91440" tIns="45720" rIns="91440" bIns="45720" rtlCol="0" anchor="t">
            <a:normAutofit/>
          </a:bodyPr>
          <a:lstStyle/>
          <a:p>
            <a:r>
              <a:rPr lang="en-US" sz="3600" b="1" kern="1200">
                <a:solidFill>
                  <a:srgbClr val="FFFF00"/>
                </a:solidFill>
                <a:latin typeface="Calibri"/>
                <a:ea typeface="Calibri"/>
                <a:cs typeface="Calibri"/>
              </a:rPr>
              <a:t>Verba </a:t>
            </a:r>
            <a:r>
              <a:rPr lang="en-US" sz="3600" b="1">
                <a:solidFill>
                  <a:srgbClr val="FFFF00"/>
                </a:solidFill>
                <a:latin typeface="Aptos"/>
                <a:ea typeface="Calibri"/>
                <a:cs typeface="Calibri"/>
              </a:rPr>
              <a:t>Storage</a:t>
            </a:r>
            <a:r>
              <a:rPr lang="en-US" sz="3600" b="1">
                <a:solidFill>
                  <a:srgbClr val="FFFF00"/>
                </a:solidFill>
                <a:latin typeface="Calibri"/>
                <a:ea typeface="Calibri"/>
                <a:cs typeface="Calibri"/>
              </a:rPr>
              <a:t>: Fast and Flexible</a:t>
            </a:r>
            <a:endParaRPr lang="en-US" sz="3600" b="1" kern="1200">
              <a:ln>
                <a:solidFill>
                  <a:prstClr val="black">
                    <a:lumMod val="75000"/>
                    <a:lumOff val="25000"/>
                    <a:alpha val="10000"/>
                  </a:prstClr>
                </a:solidFill>
              </a:ln>
              <a:solidFill>
                <a:srgbClr val="FFFF00"/>
              </a:solidFill>
              <a:effectLst>
                <a:outerShdw blurRad="9525" dist="25400" dir="14640000" algn="tl" rotWithShape="0">
                  <a:prstClr val="black">
                    <a:alpha val="30000"/>
                  </a:prstClr>
                </a:outerShdw>
              </a:effectLst>
              <a:latin typeface="Calibri"/>
              <a:ea typeface="Calibri"/>
              <a:cs typeface="Calibri"/>
            </a:endParaRPr>
          </a:p>
        </p:txBody>
      </p:sp>
      <p:pic>
        <p:nvPicPr>
          <p:cNvPr id="4" name="Content Placeholder 3" descr="Big data internet technology">
            <a:extLst>
              <a:ext uri="{FF2B5EF4-FFF2-40B4-BE49-F238E27FC236}">
                <a16:creationId xmlns:a16="http://schemas.microsoft.com/office/drawing/2014/main" id="{CDE917EE-7531-4201-BA4C-1E9A33DDB688}"/>
              </a:ext>
            </a:extLst>
          </p:cNvPr>
          <p:cNvPicPr>
            <a:picLocks noGrp="1" noChangeAspect="1"/>
          </p:cNvPicPr>
          <p:nvPr>
            <p:ph idx="1"/>
          </p:nvPr>
        </p:nvPicPr>
        <p:blipFill>
          <a:blip r:embed="rId3"/>
          <a:stretch>
            <a:fillRect/>
          </a:stretch>
        </p:blipFill>
        <p:spPr>
          <a:xfrm>
            <a:off x="7469605" y="1464921"/>
            <a:ext cx="4566653" cy="4596732"/>
          </a:xfrm>
          <a:noFill/>
        </p:spPr>
      </p:pic>
      <p:sp>
        <p:nvSpPr>
          <p:cNvPr id="5" name="TextBox 4">
            <a:extLst>
              <a:ext uri="{FF2B5EF4-FFF2-40B4-BE49-F238E27FC236}">
                <a16:creationId xmlns:a16="http://schemas.microsoft.com/office/drawing/2014/main" id="{05C43F17-5AA5-4198-A33C-3B62AE7164E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84942" y="1469313"/>
            <a:ext cx="7184168" cy="4606140"/>
          </a:xfrm>
          <a:prstGeom prst="rect">
            <a:avLst/>
          </a:prstGeom>
        </p:spPr>
        <p:txBody>
          <a:bodyPr lIns="91440" tIns="45720" rIns="91440" bIns="45720" anchor="t">
            <a:noAutofit/>
          </a:bodyPr>
          <a:lstStyle/>
          <a:p>
            <a:pPr marL="0" indent="0">
              <a:lnSpc>
                <a:spcPct val="90000"/>
              </a:lnSpc>
              <a:spcBef>
                <a:spcPts val="2500"/>
              </a:spcBef>
              <a:spcAft>
                <a:spcPts val="600"/>
              </a:spcAft>
              <a:buNone/>
            </a:pPr>
            <a:r>
              <a:rPr lang="en-US" sz="2400" b="1">
                <a:latin typeface="Aptos"/>
                <a:ea typeface="Calibri"/>
                <a:cs typeface="Calibri"/>
              </a:rPr>
              <a:t>Verba uses </a:t>
            </a:r>
            <a:r>
              <a:rPr lang="en-US" sz="2400" b="1" err="1">
                <a:latin typeface="Aptos"/>
                <a:ea typeface="Calibri"/>
                <a:cs typeface="Calibri"/>
              </a:rPr>
              <a:t>Weaviate</a:t>
            </a:r>
            <a:r>
              <a:rPr lang="en-US" sz="2400" b="1">
                <a:latin typeface="Aptos"/>
                <a:ea typeface="Calibri"/>
                <a:cs typeface="Calibri"/>
              </a:rPr>
              <a:t> to store embedded vectors, raw text, and metadata—making retrieval fast, flexible, and context-aware</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Stores embeddings for semantic search</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Optionally stores raw text for reference or output</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Uses metadata to filter, categorize, and organize content</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Supports fast similarity search using vector indexes</a:t>
            </a:r>
          </a:p>
          <a:p>
            <a:pPr marL="0" indent="0">
              <a:lnSpc>
                <a:spcPct val="90000"/>
              </a:lnSpc>
              <a:spcBef>
                <a:spcPts val="2500"/>
              </a:spcBef>
              <a:spcAft>
                <a:spcPts val="600"/>
              </a:spcAft>
              <a:buNone/>
            </a:pPr>
            <a:endParaRPr lang="en-US" sz="2400">
              <a:latin typeface="Aptos"/>
              <a:ea typeface="Calibri"/>
              <a:cs typeface="Calibri"/>
            </a:endParaRPr>
          </a:p>
        </p:txBody>
      </p:sp>
    </p:spTree>
    <p:extLst>
      <p:ext uri="{BB962C8B-B14F-4D97-AF65-F5344CB8AC3E}">
        <p14:creationId xmlns:p14="http://schemas.microsoft.com/office/powerpoint/2010/main" val="28657973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0232-923B-264D-2943-E03E8A99B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F9CCB1-0BFE-D52F-B40E-5BEBB25FB3B1}"/>
              </a:ext>
            </a:extLst>
          </p:cNvPr>
          <p:cNvSpPr>
            <a:spLocks noGrp="1"/>
          </p:cNvSpPr>
          <p:nvPr>
            <p:ph type="title"/>
          </p:nvPr>
        </p:nvSpPr>
        <p:spPr>
          <a:xfrm>
            <a:off x="303453" y="190499"/>
            <a:ext cx="11434378" cy="762964"/>
          </a:xfrm>
        </p:spPr>
        <p:txBody>
          <a:bodyPr vert="horz" lIns="91440" tIns="45720" rIns="91440" bIns="45720" rtlCol="0" anchor="b">
            <a:normAutofit/>
          </a:bodyPr>
          <a:lstStyle/>
          <a:p>
            <a:r>
              <a:rPr lang="en-US" b="1" kern="1200">
                <a:solidFill>
                  <a:srgbClr val="FFFF00"/>
                </a:solidFill>
                <a:latin typeface="Calibri"/>
                <a:ea typeface="Calibri"/>
                <a:cs typeface="Calibri"/>
              </a:rPr>
              <a:t>Comparing Tokenization and Vector Search</a:t>
            </a:r>
          </a:p>
        </p:txBody>
      </p:sp>
      <p:pic>
        <p:nvPicPr>
          <p:cNvPr id="4" name="Content Placeholder 3" descr="Cryptocurrency Bitcoin, Blockchain, Blueprint">
            <a:extLst>
              <a:ext uri="{FF2B5EF4-FFF2-40B4-BE49-F238E27FC236}">
                <a16:creationId xmlns:a16="http://schemas.microsoft.com/office/drawing/2014/main" id="{077E5D4D-5CA9-A188-3FDE-8ACDE7C8C5D8}"/>
              </a:ext>
            </a:extLst>
          </p:cNvPr>
          <p:cNvPicPr>
            <a:picLocks noGrp="1" noChangeAspect="1"/>
          </p:cNvPicPr>
          <p:nvPr>
            <p:ph type="pic" sz="quarter" idx="15"/>
          </p:nvPr>
        </p:nvPicPr>
        <p:blipFill>
          <a:blip r:embed="rId3"/>
          <a:srcRect l="23724" r="23724"/>
          <a:stretch>
            <a:fillRect/>
          </a:stretch>
        </p:blipFill>
        <p:spPr>
          <a:xfrm>
            <a:off x="8377394" y="1985210"/>
            <a:ext cx="3530823" cy="3779922"/>
          </a:xfrm>
          <a:noFill/>
        </p:spPr>
      </p:pic>
      <p:sp>
        <p:nvSpPr>
          <p:cNvPr id="5" name="TextBox 4">
            <a:extLst>
              <a:ext uri="{FF2B5EF4-FFF2-40B4-BE49-F238E27FC236}">
                <a16:creationId xmlns:a16="http://schemas.microsoft.com/office/drawing/2014/main" id="{287FB1CF-9B8C-F531-8141-7EE77DDD1F0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23362" y="1342561"/>
            <a:ext cx="8246244" cy="5077473"/>
          </a:xfrm>
          <a:prstGeom prst="rect">
            <a:avLst/>
          </a:prstGeom>
        </p:spPr>
        <p:txBody>
          <a:bodyPr lIns="91440" tIns="45720" rIns="91440" bIns="45720" anchor="t">
            <a:noAutofit/>
          </a:bodyPr>
          <a:lstStyle/>
          <a:p>
            <a:pPr marL="0" indent="0">
              <a:spcBef>
                <a:spcPts val="2500"/>
              </a:spcBef>
              <a:spcAft>
                <a:spcPts val="600"/>
              </a:spcAft>
              <a:buFont typeface="Arial" panose="020B0604020202020204" pitchFamily="34" charset="0"/>
              <a:buNone/>
            </a:pPr>
            <a:r>
              <a:rPr lang="en-US" sz="2400">
                <a:latin typeface="Aptos"/>
                <a:ea typeface="Calibri"/>
                <a:cs typeface="Calibri"/>
              </a:rPr>
              <a:t>Verba bridges traditional token-based processing with modern vector search—making retrieval smarter and more context-aware.</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Tokenization splits text into smaller units for preprocessing</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Embedding models convert tokens into high-dimensional vectors</a:t>
            </a:r>
          </a:p>
          <a:p>
            <a:pPr marL="285750" indent="-285750">
              <a:buFont typeface="Arial"/>
              <a:buChar char="•"/>
            </a:pPr>
            <a:endParaRPr lang="en-US" sz="2400">
              <a:latin typeface="Aptos"/>
              <a:ea typeface="Calibri"/>
              <a:cs typeface="Calibri"/>
            </a:endParaRPr>
          </a:p>
          <a:p>
            <a:pPr marL="285750" indent="-285750">
              <a:buFont typeface="Arial"/>
              <a:buChar char="•"/>
            </a:pPr>
            <a:r>
              <a:rPr lang="en-US" sz="2400">
                <a:latin typeface="Aptos"/>
                <a:ea typeface="Calibri"/>
                <a:cs typeface="Calibri"/>
              </a:rPr>
              <a:t>Vectors are saved in </a:t>
            </a:r>
            <a:r>
              <a:rPr lang="en-US" sz="2400" err="1">
                <a:latin typeface="Aptos"/>
                <a:ea typeface="Calibri"/>
                <a:cs typeface="Calibri"/>
              </a:rPr>
              <a:t>Weaviate</a:t>
            </a:r>
            <a:r>
              <a:rPr lang="en-US" sz="2400">
                <a:latin typeface="Aptos"/>
                <a:ea typeface="Calibri"/>
                <a:cs typeface="Calibri"/>
              </a:rPr>
              <a:t>; along with the original text and helpful metadata</a:t>
            </a:r>
          </a:p>
          <a:p>
            <a:pPr marL="285750" indent="-285750">
              <a:spcBef>
                <a:spcPts val="2500"/>
              </a:spcBef>
              <a:spcAft>
                <a:spcPts val="600"/>
              </a:spcAft>
              <a:buFont typeface="Arial" panose="020B0604020202020204" pitchFamily="34" charset="0"/>
              <a:buChar char="•"/>
            </a:pPr>
            <a:r>
              <a:rPr lang="en-US" sz="2400">
                <a:latin typeface="Aptos"/>
                <a:ea typeface="Calibri"/>
                <a:cs typeface="Calibri"/>
              </a:rPr>
              <a:t>Semantic search retrieves meaning-based matches—not just exact terms</a:t>
            </a:r>
          </a:p>
        </p:txBody>
      </p:sp>
    </p:spTree>
    <p:extLst>
      <p:ext uri="{BB962C8B-B14F-4D97-AF65-F5344CB8AC3E}">
        <p14:creationId xmlns:p14="http://schemas.microsoft.com/office/powerpoint/2010/main" val="7631060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F361-C399-8CF4-384C-35143E6DE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08DBE-EB78-DF41-F5DB-3D8728AC9AA4}"/>
              </a:ext>
            </a:extLst>
          </p:cNvPr>
          <p:cNvSpPr>
            <a:spLocks noGrp="1"/>
          </p:cNvSpPr>
          <p:nvPr>
            <p:ph type="title"/>
          </p:nvPr>
        </p:nvSpPr>
        <p:spPr>
          <a:xfrm>
            <a:off x="285266" y="362935"/>
            <a:ext cx="3408367" cy="1298717"/>
          </a:xfrm>
        </p:spPr>
        <p:txBody>
          <a:bodyPr anchor="t">
            <a:normAutofit/>
          </a:bodyPr>
          <a:lstStyle/>
          <a:p>
            <a:r>
              <a:rPr lang="en-US" sz="3600" b="1">
                <a:solidFill>
                  <a:srgbClr val="FFFF00"/>
                </a:solidFill>
                <a:latin typeface="Calibri"/>
                <a:ea typeface="Calibri"/>
                <a:cs typeface="Calibri"/>
              </a:rPr>
              <a:t>Verba Tech Stack</a:t>
            </a:r>
          </a:p>
        </p:txBody>
      </p:sp>
      <p:sp>
        <p:nvSpPr>
          <p:cNvPr id="3" name="Content Placeholder 2">
            <a:extLst>
              <a:ext uri="{FF2B5EF4-FFF2-40B4-BE49-F238E27FC236}">
                <a16:creationId xmlns:a16="http://schemas.microsoft.com/office/drawing/2014/main" id="{F9ECB381-FC9E-7FEE-E31F-62D751711BDD}"/>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149346" y="449581"/>
            <a:ext cx="7839476" cy="5577840"/>
          </a:xfrm>
        </p:spPr>
        <p:txBody>
          <a:bodyPr>
            <a:noAutofit/>
          </a:bodyPr>
          <a:lstStyle/>
          <a:p>
            <a:pPr marL="0" indent="0">
              <a:spcBef>
                <a:spcPts val="2500"/>
              </a:spcBef>
              <a:buSzPct val="90000"/>
              <a:buNone/>
            </a:pPr>
            <a:r>
              <a:rPr lang="en-US" sz="2400" b="1" dirty="0">
                <a:solidFill>
                  <a:schemeClr val="tx1"/>
                </a:solidFill>
                <a:latin typeface="Aptos"/>
                <a:ea typeface="Calibri"/>
                <a:cs typeface="Calibri"/>
              </a:rPr>
              <a:t>Verba combines modular tools and flexible deployment options to support semantic search and generation across diverse environments.</a:t>
            </a:r>
            <a:endParaRPr lang="en-US" sz="2400" b="1"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r>
              <a:rPr lang="en-US" sz="2400" b="1" dirty="0">
                <a:solidFill>
                  <a:schemeClr val="tx1"/>
                </a:solidFill>
                <a:latin typeface="Aptos"/>
                <a:ea typeface="Calibri"/>
                <a:cs typeface="Calibri"/>
              </a:rPr>
              <a:t>Frontend: </a:t>
            </a:r>
            <a:r>
              <a:rPr lang="en-US" sz="2400" dirty="0">
                <a:solidFill>
                  <a:schemeClr val="tx1"/>
                </a:solidFill>
                <a:latin typeface="Aptos"/>
                <a:ea typeface="Calibri"/>
                <a:cs typeface="Calibri"/>
              </a:rPr>
              <a:t>Next.JS for user interface</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r>
              <a:rPr lang="en-US" sz="2400" b="1" dirty="0">
                <a:solidFill>
                  <a:schemeClr val="tx1"/>
                </a:solidFill>
                <a:latin typeface="Aptos"/>
                <a:ea typeface="Calibri"/>
                <a:cs typeface="Calibri"/>
              </a:rPr>
              <a:t>Backend: </a:t>
            </a:r>
            <a:r>
              <a:rPr lang="en-US" sz="2400" dirty="0">
                <a:solidFill>
                  <a:schemeClr val="tx1"/>
                </a:solidFill>
                <a:latin typeface="Aptos"/>
                <a:ea typeface="Calibri"/>
                <a:cs typeface="Calibri"/>
              </a:rPr>
              <a:t>FASTAPI for pipeline orchestration</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r>
              <a:rPr lang="en-US" sz="2400" b="1" dirty="0">
                <a:solidFill>
                  <a:schemeClr val="tx1"/>
                </a:solidFill>
                <a:latin typeface="Aptos"/>
                <a:ea typeface="Calibri"/>
                <a:cs typeface="Calibri"/>
              </a:rPr>
              <a:t>Vector DB: </a:t>
            </a:r>
            <a:r>
              <a:rPr lang="en-US" sz="2400" dirty="0" err="1">
                <a:solidFill>
                  <a:schemeClr val="tx1"/>
                </a:solidFill>
                <a:latin typeface="Aptos"/>
                <a:ea typeface="Calibri"/>
                <a:cs typeface="Calibri"/>
              </a:rPr>
              <a:t>Weaviate</a:t>
            </a:r>
            <a:r>
              <a:rPr lang="en-US" sz="2400" dirty="0">
                <a:solidFill>
                  <a:schemeClr val="tx1"/>
                </a:solidFill>
                <a:latin typeface="Aptos"/>
                <a:ea typeface="Calibri"/>
                <a:cs typeface="Calibri"/>
              </a:rPr>
              <a:t> for storing and searching embeddings</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r>
              <a:rPr lang="en-US" sz="2400" b="1" dirty="0">
                <a:solidFill>
                  <a:schemeClr val="tx1"/>
                </a:solidFill>
                <a:latin typeface="Aptos"/>
                <a:ea typeface="Calibri"/>
                <a:cs typeface="Calibri"/>
              </a:rPr>
              <a:t>LLMs: </a:t>
            </a:r>
            <a:r>
              <a:rPr lang="en-US" sz="2400" dirty="0" err="1">
                <a:solidFill>
                  <a:schemeClr val="tx1"/>
                </a:solidFill>
                <a:latin typeface="Aptos"/>
                <a:ea typeface="Calibri"/>
                <a:cs typeface="Calibri"/>
              </a:rPr>
              <a:t>Ollama</a:t>
            </a:r>
            <a:r>
              <a:rPr lang="en-US" sz="2400" dirty="0">
                <a:solidFill>
                  <a:schemeClr val="tx1"/>
                </a:solidFill>
                <a:latin typeface="Aptos"/>
                <a:ea typeface="Calibri"/>
                <a:cs typeface="Calibri"/>
              </a:rPr>
              <a:t> (local) and cloud-based models like OpenAI and Cohere</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r>
              <a:rPr lang="en-US" sz="2400" b="1" dirty="0">
                <a:solidFill>
                  <a:schemeClr val="tx1"/>
                </a:solidFill>
                <a:latin typeface="Aptos"/>
                <a:ea typeface="Calibri"/>
                <a:cs typeface="Calibri"/>
              </a:rPr>
              <a:t>Deployment: </a:t>
            </a:r>
            <a:r>
              <a:rPr lang="en-US" sz="2400" dirty="0">
                <a:solidFill>
                  <a:schemeClr val="tx1"/>
                </a:solidFill>
                <a:latin typeface="Aptos"/>
                <a:ea typeface="Calibri"/>
                <a:cs typeface="Calibri"/>
              </a:rPr>
              <a:t>pip, Docker, and Kubernetes for flexible setup for dev, test and production</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a:p>
            <a:pPr indent="-342900">
              <a:spcBef>
                <a:spcPts val="2500"/>
              </a:spcBef>
              <a:buSzPct val="90000"/>
              <a:buFont typeface="Arial" panose="020B0604020202020204" pitchFamily="34" charset="0"/>
              <a:buChar char="•"/>
            </a:pPr>
            <a:endParaRPr lang="en-US" sz="2400" b="1"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ptos"/>
              <a:ea typeface="Calibri"/>
              <a:cs typeface="Calibri"/>
            </a:endParaRPr>
          </a:p>
        </p:txBody>
      </p:sp>
      <p:pic>
        <p:nvPicPr>
          <p:cNvPr id="7" name="Picture 6" descr="A cartoon dog with a bone in its mouth&#10;&#10;AI-generated content may be incorrect.">
            <a:extLst>
              <a:ext uri="{FF2B5EF4-FFF2-40B4-BE49-F238E27FC236}">
                <a16:creationId xmlns:a16="http://schemas.microsoft.com/office/drawing/2014/main" id="{CFF1D077-03C5-4A16-9A7F-09305C28E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7" y="1934803"/>
            <a:ext cx="3590226" cy="3681538"/>
          </a:xfrm>
          <a:prstGeom prst="rect">
            <a:avLst/>
          </a:prstGeom>
        </p:spPr>
      </p:pic>
    </p:spTree>
    <p:extLst>
      <p:ext uri="{BB962C8B-B14F-4D97-AF65-F5344CB8AC3E}">
        <p14:creationId xmlns:p14="http://schemas.microsoft.com/office/powerpoint/2010/main" val="33691013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C35DE-AC22-8E6C-046A-675248ECF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9D6C5-7379-D963-7091-563154C0BDE3}"/>
              </a:ext>
            </a:extLst>
          </p:cNvPr>
          <p:cNvSpPr>
            <a:spLocks noGrp="1"/>
          </p:cNvSpPr>
          <p:nvPr>
            <p:ph type="title"/>
          </p:nvPr>
        </p:nvSpPr>
        <p:spPr>
          <a:xfrm>
            <a:off x="4706516" y="182881"/>
            <a:ext cx="6858000" cy="841248"/>
          </a:xfrm>
        </p:spPr>
        <p:txBody>
          <a:bodyPr vert="horz" lIns="91440" tIns="45720" rIns="91440" bIns="45720" rtlCol="0" anchor="b">
            <a:normAutofit/>
          </a:bodyPr>
          <a:lstStyle/>
          <a:p>
            <a:r>
              <a:rPr lang="en-US" sz="3600" b="1" kern="1200">
                <a:solidFill>
                  <a:srgbClr val="FFFF00"/>
                </a:solidFill>
                <a:latin typeface="Calibri"/>
                <a:ea typeface="Calibri"/>
                <a:cs typeface="Calibri"/>
              </a:rPr>
              <a:t>Deploying Verba</a:t>
            </a:r>
          </a:p>
        </p:txBody>
      </p:sp>
      <p:pic>
        <p:nvPicPr>
          <p:cNvPr id="4" name="Content Placeholder 3" descr="Laptop, smart phone and computer service on digital background">
            <a:extLst>
              <a:ext uri="{FF2B5EF4-FFF2-40B4-BE49-F238E27FC236}">
                <a16:creationId xmlns:a16="http://schemas.microsoft.com/office/drawing/2014/main" id="{1A97B595-496E-5B24-4604-09D8C342019E}"/>
              </a:ext>
            </a:extLst>
          </p:cNvPr>
          <p:cNvPicPr>
            <a:picLocks noGrp="1" noChangeAspect="1"/>
          </p:cNvPicPr>
          <p:nvPr>
            <p:ph type="pic" sz="quarter" idx="15"/>
          </p:nvPr>
        </p:nvPicPr>
        <p:blipFill>
          <a:blip r:embed="rId3"/>
          <a:srcRect l="21065" r="21065"/>
          <a:stretch>
            <a:fillRect/>
          </a:stretch>
        </p:blipFill>
        <p:spPr>
          <a:noFill/>
        </p:spPr>
      </p:pic>
      <p:sp>
        <p:nvSpPr>
          <p:cNvPr id="5" name="TextBox 4">
            <a:extLst>
              <a:ext uri="{FF2B5EF4-FFF2-40B4-BE49-F238E27FC236}">
                <a16:creationId xmlns:a16="http://schemas.microsoft.com/office/drawing/2014/main" id="{B4FF104B-D3FE-AD59-EA07-1A1941A2DB8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78639" y="1024129"/>
            <a:ext cx="6858000" cy="5650990"/>
          </a:xfrm>
          <a:prstGeom prst="rect">
            <a:avLst/>
          </a:prstGeom>
        </p:spPr>
        <p:txBody>
          <a:bodyPr lIns="91440" tIns="45720" rIns="91440" bIns="45720" anchor="t">
            <a:noAutofit/>
          </a:bodyPr>
          <a:lstStyle/>
          <a:p>
            <a:r>
              <a:rPr lang="en-US" sz="2400" dirty="0">
                <a:latin typeface="Aptos"/>
                <a:ea typeface="Calibri"/>
                <a:cs typeface="Calibri"/>
              </a:rPr>
              <a:t>There are three deployment options for Verba:</a:t>
            </a:r>
            <a:endParaRPr lang="en-US" dirty="0">
              <a:latin typeface="Aptos"/>
              <a:ea typeface="Calibri"/>
              <a:cs typeface="Calibri"/>
            </a:endParaRPr>
          </a:p>
          <a:p>
            <a:r>
              <a:rPr lang="en-US" sz="2400" dirty="0">
                <a:latin typeface="Aptos"/>
                <a:ea typeface="Calibri"/>
                <a:cs typeface="Calibri"/>
              </a:rPr>
              <a:t>Install via pip</a:t>
            </a:r>
            <a:endParaRPr lang="en-US" dirty="0"/>
          </a:p>
          <a:p>
            <a:pPr marL="800100" lvl="1" indent="-342900">
              <a:buFont typeface="Arial"/>
              <a:buChar char="•"/>
            </a:pPr>
            <a:r>
              <a:rPr lang="en-US" sz="2400" dirty="0">
                <a:latin typeface="Aptos"/>
                <a:ea typeface="Calibri"/>
                <a:cs typeface="Calibri"/>
              </a:rPr>
              <a:t>pip install </a:t>
            </a:r>
            <a:r>
              <a:rPr lang="en-US" sz="2400" dirty="0" err="1">
                <a:latin typeface="Aptos"/>
                <a:ea typeface="Calibri"/>
                <a:cs typeface="Calibri"/>
              </a:rPr>
              <a:t>goldenverba</a:t>
            </a:r>
            <a:br>
              <a:rPr lang="en-US" sz="2400" dirty="0">
                <a:latin typeface="Aptos"/>
                <a:ea typeface="Calibri"/>
                <a:cs typeface="Calibri"/>
              </a:rPr>
            </a:br>
            <a:endParaRPr lang="en-US" dirty="0"/>
          </a:p>
          <a:p>
            <a:r>
              <a:rPr lang="en-US" sz="2400" dirty="0">
                <a:latin typeface="Aptos"/>
                <a:ea typeface="Calibri"/>
                <a:cs typeface="Calibri"/>
              </a:rPr>
              <a:t>Build from Source</a:t>
            </a:r>
            <a:endParaRPr lang="en-US" dirty="0"/>
          </a:p>
          <a:p>
            <a:pPr marL="800100" lvl="1" indent="-342900">
              <a:buFont typeface="Arial"/>
              <a:buChar char="•"/>
            </a:pPr>
            <a:r>
              <a:rPr lang="en-US" sz="2400" dirty="0">
                <a:latin typeface="Aptos"/>
                <a:ea typeface="Calibri"/>
                <a:cs typeface="Calibri"/>
              </a:rPr>
              <a:t>git clone https://github.com/weaviate/Verba
pip install -</a:t>
            </a:r>
            <a:r>
              <a:rPr lang="en-US" sz="2400">
                <a:latin typeface="Aptos"/>
                <a:ea typeface="Calibri"/>
                <a:cs typeface="Calibri"/>
              </a:rPr>
              <a:t>e </a:t>
            </a:r>
            <a:br>
              <a:rPr lang="en-US" sz="2400" dirty="0">
                <a:latin typeface="Aptos"/>
                <a:ea typeface="Calibri"/>
                <a:cs typeface="Calibri"/>
              </a:rPr>
            </a:br>
            <a:endParaRPr lang="en-US" dirty="0"/>
          </a:p>
          <a:p>
            <a:r>
              <a:rPr lang="en-US" sz="2400" dirty="0">
                <a:latin typeface="Aptos"/>
                <a:ea typeface="Calibri"/>
                <a:cs typeface="Calibri"/>
              </a:rPr>
              <a:t>Use Docker for Deployment</a:t>
            </a:r>
            <a:endParaRPr lang="en-US" dirty="0"/>
          </a:p>
          <a:p>
            <a:pPr marL="800100" lvl="1" indent="-342900">
              <a:buFont typeface="Arial"/>
              <a:buChar char="•"/>
            </a:pPr>
            <a:r>
              <a:rPr lang="en-US" sz="2400" dirty="0">
                <a:latin typeface="Aptos"/>
                <a:ea typeface="Calibri"/>
                <a:cs typeface="Calibri"/>
              </a:rPr>
              <a:t>docker compose up –d\</a:t>
            </a:r>
            <a:br>
              <a:rPr lang="en-US" sz="2400" dirty="0">
                <a:latin typeface="Aptos"/>
                <a:ea typeface="Calibri"/>
                <a:cs typeface="Calibri"/>
              </a:rPr>
            </a:br>
            <a:endParaRPr lang="en-US" sz="2400" dirty="0">
              <a:latin typeface="Aptos"/>
              <a:ea typeface="Calibri"/>
              <a:cs typeface="Calibri"/>
            </a:endParaRPr>
          </a:p>
          <a:p>
            <a:r>
              <a:rPr lang="en-US" sz="2400" dirty="0">
                <a:latin typeface="Aptos"/>
                <a:ea typeface="Calibri"/>
                <a:cs typeface="Calibri"/>
              </a:rPr>
              <a:t> OR</a:t>
            </a:r>
            <a:br>
              <a:rPr lang="en-US" sz="2400" dirty="0">
                <a:latin typeface="Aptos"/>
                <a:ea typeface="Calibri"/>
                <a:cs typeface="Calibri"/>
              </a:rPr>
            </a:br>
            <a:endParaRPr lang="en-US" sz="2400" dirty="0">
              <a:latin typeface="Aptos"/>
              <a:ea typeface="Calibri"/>
              <a:cs typeface="Calibri"/>
            </a:endParaRPr>
          </a:p>
          <a:p>
            <a:pPr marL="800100" lvl="1" indent="-342900">
              <a:buFont typeface="Arial"/>
              <a:buChar char="•"/>
            </a:pPr>
            <a:r>
              <a:rPr lang="en-US" sz="2400" dirty="0">
                <a:latin typeface="Aptos"/>
                <a:ea typeface="Calibri"/>
                <a:cs typeface="Calibri"/>
              </a:rPr>
              <a:t>docker compose --env-file </a:t>
            </a:r>
            <a:r>
              <a:rPr lang="en-US" sz="2400" dirty="0" err="1">
                <a:latin typeface="Aptos"/>
                <a:ea typeface="Calibri"/>
                <a:cs typeface="Calibri"/>
              </a:rPr>
              <a:t>goldenverba</a:t>
            </a:r>
            <a:r>
              <a:rPr lang="en-US" sz="2400" dirty="0">
                <a:latin typeface="Aptos"/>
                <a:ea typeface="Calibri"/>
                <a:cs typeface="Calibri"/>
              </a:rPr>
              <a:t>/.env up -d --build</a:t>
            </a:r>
            <a:endParaRPr lang="en-US" dirty="0"/>
          </a:p>
          <a:p>
            <a:pPr marL="342900" indent="-342900">
              <a:buFont typeface="Arial"/>
              <a:buChar char="•"/>
            </a:pPr>
            <a:endParaRPr lang="en-US" sz="2400" dirty="0">
              <a:latin typeface="Aptos"/>
              <a:ea typeface="Calibri"/>
              <a:cs typeface="Calibri"/>
            </a:endParaRPr>
          </a:p>
        </p:txBody>
      </p:sp>
    </p:spTree>
    <p:extLst>
      <p:ext uri="{BB962C8B-B14F-4D97-AF65-F5344CB8AC3E}">
        <p14:creationId xmlns:p14="http://schemas.microsoft.com/office/powerpoint/2010/main" val="1763585000"/>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98</TotalTime>
  <Words>1365</Words>
  <Application>Microsoft Office PowerPoint</Application>
  <PresentationFormat>Widescreen</PresentationFormat>
  <Paragraphs>125</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Calisto MT</vt:lpstr>
      <vt:lpstr>Wingdings 2</vt:lpstr>
      <vt:lpstr>Slate</vt:lpstr>
      <vt:lpstr>Case Study Analysis of the Retrieval Augmented Generation Tool Verba</vt:lpstr>
      <vt:lpstr>Agenda</vt:lpstr>
      <vt:lpstr>RAG Architecture</vt:lpstr>
      <vt:lpstr>Verba Modular Architecture </vt:lpstr>
      <vt:lpstr>Understanding Verba</vt:lpstr>
      <vt:lpstr>Verba Storage: Fast and Flexible</vt:lpstr>
      <vt:lpstr>Comparing Tokenization and Vector Search</vt:lpstr>
      <vt:lpstr>Verba Tech Stack</vt:lpstr>
      <vt:lpstr>Deploying Verba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Richard Rodriguez</cp:lastModifiedBy>
  <cp:revision>27</cp:revision>
  <cp:lastPrinted>2025-07-23T21:10:13Z</cp:lastPrinted>
  <dcterms:created xsi:type="dcterms:W3CDTF">2025-07-07T03:06:52Z</dcterms:created>
  <dcterms:modified xsi:type="dcterms:W3CDTF">2025-07-24T00:26:11Z</dcterms:modified>
</cp:coreProperties>
</file>